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3" r:id="rId1"/>
  </p:sldMasterIdLst>
  <p:notesMasterIdLst>
    <p:notesMasterId r:id="rId67"/>
  </p:notesMasterIdLst>
  <p:handoutMasterIdLst>
    <p:handoutMasterId r:id="rId68"/>
  </p:handoutMasterIdLst>
  <p:sldIdLst>
    <p:sldId id="498" r:id="rId2"/>
    <p:sldId id="499" r:id="rId3"/>
    <p:sldId id="501" r:id="rId4"/>
    <p:sldId id="502" r:id="rId5"/>
    <p:sldId id="517" r:id="rId6"/>
    <p:sldId id="516" r:id="rId7"/>
    <p:sldId id="514" r:id="rId8"/>
    <p:sldId id="515" r:id="rId9"/>
    <p:sldId id="518" r:id="rId10"/>
    <p:sldId id="519" r:id="rId11"/>
    <p:sldId id="520" r:id="rId12"/>
    <p:sldId id="522" r:id="rId13"/>
    <p:sldId id="569" r:id="rId14"/>
    <p:sldId id="524" r:id="rId15"/>
    <p:sldId id="521" r:id="rId16"/>
    <p:sldId id="503" r:id="rId17"/>
    <p:sldId id="525" r:id="rId18"/>
    <p:sldId id="526" r:id="rId19"/>
    <p:sldId id="504" r:id="rId20"/>
    <p:sldId id="527" r:id="rId21"/>
    <p:sldId id="528" r:id="rId22"/>
    <p:sldId id="530" r:id="rId23"/>
    <p:sldId id="532" r:id="rId24"/>
    <p:sldId id="533" r:id="rId25"/>
    <p:sldId id="534" r:id="rId26"/>
    <p:sldId id="531" r:id="rId27"/>
    <p:sldId id="536" r:id="rId28"/>
    <p:sldId id="535" r:id="rId29"/>
    <p:sldId id="505" r:id="rId30"/>
    <p:sldId id="537" r:id="rId31"/>
    <p:sldId id="543" r:id="rId32"/>
    <p:sldId id="545" r:id="rId33"/>
    <p:sldId id="547" r:id="rId34"/>
    <p:sldId id="548" r:id="rId35"/>
    <p:sldId id="549" r:id="rId36"/>
    <p:sldId id="542" r:id="rId37"/>
    <p:sldId id="544" r:id="rId38"/>
    <p:sldId id="552" r:id="rId39"/>
    <p:sldId id="538" r:id="rId40"/>
    <p:sldId id="539" r:id="rId41"/>
    <p:sldId id="540" r:id="rId42"/>
    <p:sldId id="541" r:id="rId43"/>
    <p:sldId id="506" r:id="rId44"/>
    <p:sldId id="553" r:id="rId45"/>
    <p:sldId id="507" r:id="rId46"/>
    <p:sldId id="554" r:id="rId47"/>
    <p:sldId id="555" r:id="rId48"/>
    <p:sldId id="556" r:id="rId49"/>
    <p:sldId id="508" r:id="rId50"/>
    <p:sldId id="560" r:id="rId51"/>
    <p:sldId id="574" r:id="rId52"/>
    <p:sldId id="570" r:id="rId53"/>
    <p:sldId id="509" r:id="rId54"/>
    <p:sldId id="571" r:id="rId55"/>
    <p:sldId id="572" r:id="rId56"/>
    <p:sldId id="561" r:id="rId57"/>
    <p:sldId id="562" r:id="rId58"/>
    <p:sldId id="563" r:id="rId59"/>
    <p:sldId id="510" r:id="rId60"/>
    <p:sldId id="565" r:id="rId61"/>
    <p:sldId id="566" r:id="rId62"/>
    <p:sldId id="567" r:id="rId63"/>
    <p:sldId id="568" r:id="rId64"/>
    <p:sldId id="512" r:id="rId65"/>
    <p:sldId id="513" r:id="rId66"/>
  </p:sldIdLst>
  <p:sldSz cx="24382413" cy="13716000"/>
  <p:notesSz cx="6858000" cy="9144000"/>
  <p:embeddedFontLst>
    <p:embeddedFont>
      <p:font typeface="Aptos" panose="020B0004020202020204" pitchFamily="34" charset="0"/>
      <p:regular r:id="rId69"/>
    </p:embeddedFont>
    <p:embeddedFont>
      <p:font typeface="JetBrains Mono" panose="02000009000000000000" pitchFamily="49" charset="0"/>
      <p:regular r:id="rId70"/>
      <p:bold r:id="rId71"/>
      <p:italic r:id="rId72"/>
      <p:boldItalic r:id="rId73"/>
    </p:embeddedFont>
    <p:embeddedFont>
      <p:font typeface="YS Display Medium" pitchFamily="2" charset="0"/>
      <p:regular r:id="rId74"/>
    </p:embeddedFont>
    <p:embeddedFont>
      <p:font typeface="YS Text Bold" pitchFamily="2" charset="0"/>
      <p:bold r:id="rId75"/>
      <p:boldItalic r:id="rId76"/>
    </p:embeddedFont>
    <p:embeddedFont>
      <p:font typeface="YS Text Regular" pitchFamily="2" charset="0"/>
      <p:regular r:id="rId77"/>
      <p:italic r:id="rId7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FA87269-F5C4-4AC1-A135-31A7B752F9B0}">
          <p14:sldIdLst>
            <p14:sldId id="498"/>
          </p14:sldIdLst>
        </p14:section>
        <p14:section name="Основной контент" id="{CB1C833A-C3CC-384D-A6BD-67B32F454C9A}">
          <p14:sldIdLst>
            <p14:sldId id="499"/>
            <p14:sldId id="501"/>
            <p14:sldId id="502"/>
            <p14:sldId id="517"/>
            <p14:sldId id="516"/>
            <p14:sldId id="514"/>
            <p14:sldId id="515"/>
            <p14:sldId id="518"/>
            <p14:sldId id="519"/>
            <p14:sldId id="520"/>
            <p14:sldId id="522"/>
            <p14:sldId id="569"/>
            <p14:sldId id="524"/>
            <p14:sldId id="521"/>
            <p14:sldId id="503"/>
            <p14:sldId id="525"/>
            <p14:sldId id="526"/>
            <p14:sldId id="504"/>
            <p14:sldId id="527"/>
            <p14:sldId id="528"/>
            <p14:sldId id="530"/>
            <p14:sldId id="532"/>
            <p14:sldId id="533"/>
            <p14:sldId id="534"/>
            <p14:sldId id="531"/>
            <p14:sldId id="536"/>
            <p14:sldId id="535"/>
            <p14:sldId id="505"/>
            <p14:sldId id="537"/>
            <p14:sldId id="543"/>
            <p14:sldId id="545"/>
            <p14:sldId id="547"/>
            <p14:sldId id="548"/>
            <p14:sldId id="549"/>
            <p14:sldId id="542"/>
            <p14:sldId id="544"/>
            <p14:sldId id="552"/>
            <p14:sldId id="538"/>
            <p14:sldId id="539"/>
            <p14:sldId id="540"/>
            <p14:sldId id="541"/>
            <p14:sldId id="506"/>
            <p14:sldId id="553"/>
            <p14:sldId id="507"/>
            <p14:sldId id="554"/>
            <p14:sldId id="555"/>
            <p14:sldId id="556"/>
            <p14:sldId id="508"/>
            <p14:sldId id="560"/>
            <p14:sldId id="574"/>
            <p14:sldId id="570"/>
            <p14:sldId id="509"/>
            <p14:sldId id="571"/>
            <p14:sldId id="572"/>
            <p14:sldId id="561"/>
            <p14:sldId id="562"/>
            <p14:sldId id="563"/>
            <p14:sldId id="510"/>
            <p14:sldId id="565"/>
            <p14:sldId id="566"/>
            <p14:sldId id="567"/>
            <p14:sldId id="568"/>
            <p14:sldId id="512"/>
            <p14:sldId id="513"/>
          </p14:sldIdLst>
        </p14:section>
      </p14:sectionLst>
    </p:ext>
    <p:ext uri="{EFAFB233-063F-42B5-8137-9DF3F51BA10A}">
      <p15:sldGuideLst xmlns:p15="http://schemas.microsoft.com/office/powerpoint/2012/main">
        <p15:guide id="2" pos="7657" userDrawn="1">
          <p15:clr>
            <a:srgbClr val="A4A3A4"/>
          </p15:clr>
        </p15:guide>
        <p15:guide id="4" orient="horz" pos="2574" userDrawn="1">
          <p15:clr>
            <a:srgbClr val="547EBF"/>
          </p15:clr>
        </p15:guide>
        <p15:guide id="5" pos="4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1FF"/>
    <a:srgbClr val="595959"/>
    <a:srgbClr val="FC3F1D"/>
    <a:srgbClr val="FFFFFF"/>
    <a:srgbClr val="767676"/>
    <a:srgbClr val="E8E8E8"/>
    <a:srgbClr val="692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19" autoAdjust="0"/>
    <p:restoredTop sz="95818" autoAdjust="0"/>
  </p:normalViewPr>
  <p:slideViewPr>
    <p:cSldViewPr snapToGrid="0" showGuides="1">
      <p:cViewPr varScale="1">
        <p:scale>
          <a:sx n="60" d="100"/>
          <a:sy n="60" d="100"/>
        </p:scale>
        <p:origin x="208" y="328"/>
      </p:cViewPr>
      <p:guideLst>
        <p:guide pos="7657"/>
        <p:guide orient="horz" pos="2574"/>
        <p:guide pos="45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228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413165C-8CDF-9162-46DD-ED916956AB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D49634-0AD5-2EA5-12AD-741E5BD810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46B67-90C1-4E80-8C56-430703F25BC0}" type="datetimeFigureOut">
              <a:rPr lang="ru-RU" smtClean="0"/>
              <a:t>11.02.2025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499CD4-D0CD-0289-22DC-8540B13B06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F3617C-EB1F-2394-776A-609019613B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0C489-DC28-42B9-AF5E-C3CB76C6D4C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83240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856F2-F4F2-48C0-982E-FF15BE125B35}" type="datetimeFigureOut">
              <a:rPr lang="ru-RU" smtClean="0"/>
              <a:t>11.02.2025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D3B83-5843-47DF-90DF-A96DE42A23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35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640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br>
              <a:rPr lang="ru-RU" dirty="0"/>
            </a:br>
            <a:r>
              <a:rPr lang="ru-RU" dirty="0"/>
              <a:t>выделил важные части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8348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Надо ли разбить по слайдам?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38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Надо ли разбить по слайдам?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4560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ли картинки?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485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831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749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ПСЕВДОЭЛЕМЕНТ</a:t>
            </a:r>
            <a:br>
              <a:rPr lang="en-US" dirty="0"/>
            </a:br>
            <a:br>
              <a:rPr lang="en-US" dirty="0"/>
            </a:b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8887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4395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  <a:p>
            <a:br>
              <a:rPr lang="en-US" dirty="0"/>
            </a:br>
            <a:r>
              <a:rPr lang="ru-RU" dirty="0"/>
              <a:t>Надо выделить </a:t>
            </a:r>
            <a:r>
              <a:rPr lang="en-US" dirty="0"/>
              <a:t>popover </a:t>
            </a:r>
            <a:r>
              <a:rPr lang="ru-RU" dirty="0"/>
              <a:t>в скобках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648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ПСЕВДОЭЛЕМЕНТ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  <a:p>
            <a:br>
              <a:rPr lang="en-US" dirty="0"/>
            </a:br>
            <a:r>
              <a:rPr lang="ru-RU" dirty="0"/>
              <a:t>Надо выделить </a:t>
            </a:r>
            <a:r>
              <a:rPr lang="en-US" dirty="0"/>
              <a:t>popover </a:t>
            </a:r>
            <a:r>
              <a:rPr lang="ru-RU" dirty="0"/>
              <a:t>в скобках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::backdrop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144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4. ВАРИАНТЫ РЕАЛИЗАЦИИ ВСЛЫВАЮЩИХ ОКОН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5399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dirty="0"/>
            </a:b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  <a:p>
            <a:br>
              <a:rPr lang="en-US" dirty="0"/>
            </a:br>
            <a:r>
              <a:rPr lang="ru-RU" dirty="0"/>
              <a:t>Надо выделить </a:t>
            </a:r>
            <a:r>
              <a:rPr lang="en-US" dirty="0"/>
              <a:t>transition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9617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dirty="0"/>
            </a:b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  <a:p>
            <a:br>
              <a:rPr lang="en-US" dirty="0"/>
            </a:br>
            <a:r>
              <a:rPr lang="ru-RU" dirty="0"/>
              <a:t>Надо выделить </a:t>
            </a:r>
            <a:r>
              <a:rPr lang="en-US" dirty="0"/>
              <a:t>:popover-open </a:t>
            </a:r>
            <a:r>
              <a:rPr lang="ru-RU" dirty="0"/>
              <a:t>и </a:t>
            </a:r>
            <a:r>
              <a:rPr lang="en-US" dirty="0"/>
              <a:t>@starting-style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010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dirty="0"/>
            </a:b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  <a:p>
            <a:br>
              <a:rPr lang="en-US" dirty="0"/>
            </a:br>
            <a:r>
              <a:rPr lang="ru-RU" dirty="0"/>
              <a:t>Надо выделить </a:t>
            </a:r>
            <a:r>
              <a:rPr lang="en-US" dirty="0"/>
              <a:t>popover, popover-open </a:t>
            </a:r>
            <a:r>
              <a:rPr lang="ru-RU" dirty="0"/>
              <a:t>одинаково и </a:t>
            </a:r>
            <a:r>
              <a:rPr lang="en-US" dirty="0"/>
              <a:t>overlay</a:t>
            </a:r>
            <a:r>
              <a:rPr lang="ru-RU" dirty="0"/>
              <a:t> отдельно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7978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dirty="0"/>
            </a:b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  <a:p>
            <a:br>
              <a:rPr lang="en-US" dirty="0"/>
            </a:br>
            <a:r>
              <a:rPr lang="ru-RU" dirty="0"/>
              <a:t>Надо выделить </a:t>
            </a:r>
            <a:r>
              <a:rPr lang="en-US" dirty="0"/>
              <a:t>popover, popover-open </a:t>
            </a:r>
            <a:r>
              <a:rPr lang="ru-RU" dirty="0"/>
              <a:t>одинаково и </a:t>
            </a:r>
            <a:r>
              <a:rPr lang="en-US" dirty="0"/>
              <a:t>overlay</a:t>
            </a:r>
            <a:r>
              <a:rPr lang="ru-RU" dirty="0"/>
              <a:t> отдельно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077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dirty="0"/>
            </a:b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1121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dirty="0"/>
            </a:b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7861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dirty="0"/>
            </a:b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r>
              <a:rPr lang="ru-RU" dirty="0"/>
              <a:t>Может что-то сделать с цветами?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638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семантическую нагрузку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507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инфы, может убрать код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691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ПОТОМ СЛАЙД ПРО </a:t>
            </a:r>
            <a:r>
              <a:rPr lang="en-US" dirty="0"/>
              <a:t>a11y Tree + WAI-ARIA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405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30451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0026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добавить </a:t>
            </a:r>
            <a:r>
              <a:rPr lang="en-US" dirty="0"/>
              <a:t>role=“tooltip”</a:t>
            </a:r>
            <a:r>
              <a:rPr lang="ru-RU" dirty="0"/>
              <a:t> добавляют в надежде, что оно будет работать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СГЛАДИТЬ ОБЯЗАТЕЛЬНОСТЬ. НЕ АОМ – </a:t>
            </a:r>
            <a:r>
              <a:rPr lang="en-US" dirty="0"/>
              <a:t>A11Y TREE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7331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782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привычно, но надо придумать как подсветить одинаково слова </a:t>
            </a:r>
            <a:r>
              <a:rPr lang="en-US" dirty="0" err="1"/>
              <a:t>createPortal</a:t>
            </a:r>
            <a:r>
              <a:rPr lang="ru-RU" dirty="0"/>
              <a:t> и отдельно </a:t>
            </a:r>
            <a:r>
              <a:rPr lang="en-US" dirty="0" err="1"/>
              <a:t>document.body</a:t>
            </a:r>
            <a:r>
              <a:rPr lang="ru-RU" dirty="0"/>
              <a:t>, потому что в них весь смысл</a:t>
            </a:r>
            <a:br>
              <a:rPr lang="en-US" dirty="0"/>
            </a:br>
            <a:br>
              <a:rPr lang="en-US" dirty="0"/>
            </a:br>
            <a:r>
              <a:rPr lang="ru-RU" dirty="0"/>
              <a:t>выделил </a:t>
            </a:r>
            <a:r>
              <a:rPr lang="ru-RU" dirty="0" err="1"/>
              <a:t>кастомными</a:t>
            </a:r>
            <a:r>
              <a:rPr lang="ru-RU" dirty="0"/>
              <a:t> квадратами и подчеркиваниями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15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привычно, но надо придумать как подсветить одинаково слова </a:t>
            </a:r>
            <a:r>
              <a:rPr lang="en-US" dirty="0"/>
              <a:t>Teleport </a:t>
            </a:r>
            <a:r>
              <a:rPr lang="ru-RU" dirty="0"/>
              <a:t>и </a:t>
            </a:r>
            <a:r>
              <a:rPr lang="en-US" dirty="0"/>
              <a:t>body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734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375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602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br>
              <a:rPr lang="ru-RU" dirty="0"/>
            </a:br>
            <a:r>
              <a:rPr lang="ru-RU" dirty="0"/>
              <a:t>выделил важные части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335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Комментарий для дизайнера</a:t>
            </a:r>
            <a:br>
              <a:rPr lang="ru-RU" dirty="0"/>
            </a:br>
            <a:r>
              <a:rPr lang="ru-RU" dirty="0"/>
              <a:t>Я тут покрасил код в цвета, примерно как в редакторе, чтобы на просмотре было привычно</a:t>
            </a:r>
          </a:p>
          <a:p>
            <a:br>
              <a:rPr lang="ru-RU" dirty="0"/>
            </a:br>
            <a:r>
              <a:rPr lang="ru-RU" dirty="0"/>
              <a:t>выделил важные части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D3B83-5843-47DF-90DF-A96DE42A23B5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146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 userDrawn="1"/>
        </p:nvSpPr>
        <p:spPr>
          <a:xfrm>
            <a:off x="913605" y="914400"/>
            <a:ext cx="22554408" cy="8166101"/>
          </a:xfrm>
          <a:prstGeom prst="roundRect">
            <a:avLst>
              <a:gd name="adj" fmla="val 6130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E1A1A0-9391-7567-09F8-A7A98F49F1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37516" y="1370737"/>
            <a:ext cx="1871593" cy="537388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8207038" cy="4078288"/>
          </a:xfr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Короткое 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B8007913-2987-18FD-0268-2302A8D8D4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40603" y="1363663"/>
            <a:ext cx="9077325" cy="908050"/>
          </a:xfrm>
        </p:spPr>
        <p:txBody>
          <a:bodyPr/>
          <a:lstStyle>
            <a:lvl1pPr algn="r"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/ Название конференции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D856479C-16A4-514D-3D6A-F3D6ACBCDB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207038" cy="1816100"/>
          </a:xfr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6" name="Рисунок 13">
            <a:extLst>
              <a:ext uri="{FF2B5EF4-FFF2-40B4-BE49-F238E27FC236}">
                <a16:creationId xmlns:a16="http://schemas.microsoft.com/office/drawing/2014/main" id="{22AF0C2D-85E5-AA8C-05DF-5AB6EC47D97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21D40621-A50E-D2A6-67EC-5A16C41BBF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85090" y="10295467"/>
            <a:ext cx="6816223" cy="599547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0E923814-DC8D-FB0D-29E9-22B95651FA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090" y="11108266"/>
            <a:ext cx="6816223" cy="1144059"/>
          </a:xfrm>
        </p:spPr>
        <p:txBody>
          <a:bodyPr tIns="72000"/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09332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 userDrawn="1">
          <p15:clr>
            <a:srgbClr val="547EB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 userDrawn="1"/>
        </p:nvSpPr>
        <p:spPr>
          <a:xfrm>
            <a:off x="913605" y="914400"/>
            <a:ext cx="19176208" cy="10887075"/>
          </a:xfrm>
          <a:prstGeom prst="roundRect">
            <a:avLst>
              <a:gd name="adj" fmla="val 4757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4086224"/>
            <a:ext cx="16289338" cy="4086226"/>
          </a:xfrm>
        </p:spPr>
        <p:txBody>
          <a:bodyPr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9080500"/>
            <a:ext cx="12911138" cy="2263775"/>
          </a:xfr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</p:spPr>
        <p:txBody>
          <a:bodyPr bIns="0" anchor="ctr" anchorCtr="0"/>
          <a:lstStyle>
            <a:lvl1pPr>
              <a:defRPr sz="11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742079-03B0-2EE4-A690-73987742346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98AB7AF8-4FC3-25B0-7929-2ECA453ADEDD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1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 userDrawn="1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EB0E75-1A6B-CB46-687F-74C0AA15C9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78175"/>
            <a:ext cx="22553613" cy="7716838"/>
          </a:xfrm>
        </p:spPr>
        <p:txBody>
          <a:bodyPr/>
          <a:lstStyle>
            <a:lvl1pPr algn="l">
              <a:lnSpc>
                <a:spcPct val="80000"/>
              </a:lnSpc>
              <a:defRPr sz="140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Крупная короткая важная фраза в две-три строки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87FDB3-52AD-A296-97C3-0CFF3FF02A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1DC8A4B-4510-50EA-BDF8-9219A750CB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68116FE1-FDAD-AEF7-F579-4F179F0706AF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57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C78831FC-5E7A-64A1-1212-F05CE3CF78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1013" y="1070043"/>
            <a:ext cx="17716500" cy="9824970"/>
          </a:xfrm>
        </p:spPr>
        <p:txBody>
          <a:bodyPr/>
          <a:lstStyle>
            <a:lvl1pPr algn="l">
              <a:defRPr sz="14000">
                <a:latin typeface="+mj-lt"/>
              </a:defRPr>
            </a:lvl1pPr>
            <a:lvl2pPr>
              <a:defRPr sz="14000">
                <a:latin typeface="+mj-lt"/>
              </a:defRPr>
            </a:lvl2pPr>
            <a:lvl3pPr>
              <a:defRPr sz="14000">
                <a:latin typeface="+mj-lt"/>
              </a:defRPr>
            </a:lvl3pPr>
            <a:lvl4pPr>
              <a:defRPr sz="14000">
                <a:latin typeface="+mj-lt"/>
              </a:defRPr>
            </a:lvl4pPr>
            <a:lvl5pPr>
              <a:defRPr sz="14000">
                <a:latin typeface="+mj-lt"/>
              </a:defRPr>
            </a:lvl5pPr>
          </a:lstStyle>
          <a:p>
            <a:pPr lvl="0"/>
            <a:r>
              <a:rPr lang="ru-RU" dirty="0"/>
              <a:t>Цитата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60666-5218-4E2B-72A8-7AEA235AC822}"/>
              </a:ext>
            </a:extLst>
          </p:cNvPr>
          <p:cNvSpPr txBox="1"/>
          <p:nvPr userDrawn="1"/>
        </p:nvSpPr>
        <p:spPr>
          <a:xfrm>
            <a:off x="914399" y="635000"/>
            <a:ext cx="3376613" cy="2413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ru-RU" sz="40000" dirty="0">
                <a:solidFill>
                  <a:schemeClr val="accent2"/>
                </a:solidFill>
                <a:latin typeface="+mj-lt"/>
              </a:rPr>
              <a:t>«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F90200C-CA7D-92C5-C766-EF64CCB8AD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91013" y="11259215"/>
            <a:ext cx="17716500" cy="713045"/>
          </a:xfrm>
        </p:spPr>
        <p:txBody>
          <a:bodyPr anchor="b" anchorCtr="0"/>
          <a:lstStyle>
            <a:lvl1pPr algn="r">
              <a:defRPr sz="4400">
                <a:latin typeface="+mn-lt"/>
              </a:defRPr>
            </a:lvl1pPr>
            <a:lvl2pPr>
              <a:defRPr sz="4800">
                <a:latin typeface="+mn-lt"/>
              </a:defRPr>
            </a:lvl2pPr>
            <a:lvl3pPr>
              <a:defRPr sz="4800">
                <a:latin typeface="+mn-lt"/>
              </a:defRPr>
            </a:lvl3pPr>
            <a:lvl4pPr>
              <a:defRPr sz="4800">
                <a:latin typeface="+mn-lt"/>
              </a:defRPr>
            </a:lvl4pPr>
            <a:lvl5pPr>
              <a:defRPr sz="4800">
                <a:latin typeface="+mn-lt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6D57F0-2CC5-995A-51ED-92BEDCF799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8AF914-94F1-5D8D-B278-7B9B312F22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BB304617-CD59-7EBD-96CE-A3CBB111114B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2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C78831FC-5E7A-64A1-1212-F05CE3CF78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30513" y="7003915"/>
            <a:ext cx="18719800" cy="3433898"/>
          </a:xfrm>
        </p:spPr>
        <p:txBody>
          <a:bodyPr/>
          <a:lstStyle>
            <a:lvl1pPr algn="ctr">
              <a:defRPr sz="14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14000">
                <a:latin typeface="+mj-lt"/>
              </a:defRPr>
            </a:lvl2pPr>
            <a:lvl3pPr>
              <a:defRPr sz="14000">
                <a:latin typeface="+mj-lt"/>
              </a:defRPr>
            </a:lvl3pPr>
            <a:lvl4pPr>
              <a:defRPr sz="14000">
                <a:latin typeface="+mj-lt"/>
              </a:defRPr>
            </a:lvl4pPr>
            <a:lvl5pPr>
              <a:defRPr sz="14000">
                <a:latin typeface="+mj-lt"/>
              </a:defRPr>
            </a:lvl5pPr>
          </a:lstStyle>
          <a:p>
            <a:pPr lvl="0"/>
            <a:r>
              <a:rPr lang="ru-RU" dirty="0"/>
              <a:t>важная цифра</a:t>
            </a:r>
          </a:p>
        </p:txBody>
      </p:sp>
      <p:sp>
        <p:nvSpPr>
          <p:cNvPr id="15" name="Заголовок 11">
            <a:extLst>
              <a:ext uri="{FF2B5EF4-FFF2-40B4-BE49-F238E27FC236}">
                <a16:creationId xmlns:a16="http://schemas.microsoft.com/office/drawing/2014/main" id="{7F596351-9169-9CBC-DD8C-01BB28E6E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3313" y="2038247"/>
            <a:ext cx="19634200" cy="3178175"/>
          </a:xfrm>
        </p:spPr>
        <p:txBody>
          <a:bodyPr tIns="0" anchor="ctr" anchorCtr="1"/>
          <a:lstStyle>
            <a:lvl1pPr algn="ctr">
              <a:defRPr sz="300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2 000 000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7D2CC03C-5CF4-E0AA-19AD-BC51C34E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815BCC-7C0F-0229-8574-66557753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AC038BF3-6936-F669-865B-DD4A9E660AB5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2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C78831FC-5E7A-64A1-1212-F05CE3CF78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30513" y="7003915"/>
            <a:ext cx="18719800" cy="3433898"/>
          </a:xfrm>
        </p:spPr>
        <p:txBody>
          <a:bodyPr/>
          <a:lstStyle>
            <a:lvl1pPr algn="ctr">
              <a:defRPr sz="14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14000">
                <a:latin typeface="+mj-lt"/>
              </a:defRPr>
            </a:lvl2pPr>
            <a:lvl3pPr>
              <a:defRPr sz="14000">
                <a:latin typeface="+mj-lt"/>
              </a:defRPr>
            </a:lvl3pPr>
            <a:lvl4pPr>
              <a:defRPr sz="14000">
                <a:latin typeface="+mj-lt"/>
              </a:defRPr>
            </a:lvl4pPr>
            <a:lvl5pPr>
              <a:defRPr sz="14000">
                <a:latin typeface="+mj-lt"/>
              </a:defRPr>
            </a:lvl5pPr>
          </a:lstStyle>
          <a:p>
            <a:pPr lvl="0"/>
            <a:r>
              <a:rPr lang="ru-RU" dirty="0"/>
              <a:t>важная цифра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4F0D62D-A640-50D9-3D5A-06EF97AE6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5443537"/>
          </a:xfrm>
          <a:prstGeom prst="roundRect">
            <a:avLst>
              <a:gd name="adj" fmla="val 25999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tIns="0" anchor="ctr" anchorCtr="1"/>
          <a:lstStyle>
            <a:lvl1pPr algn="ctr">
              <a:defRPr sz="300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2 000 000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F3EFCA1-237D-C2E3-9E53-F6610552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D3B19F-08BD-4EDA-607D-103BC708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49B5772-84D2-74B9-AC73-8238AFE32D8A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9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8718213" cy="135731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71AA274-6C8E-DB99-4A4E-A0B4F66096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6AE14-230C-326D-2AFD-3FF57BC2F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BAD3EB88-7BE0-3B84-DE52-64396C6D5140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83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8718213" cy="1357313"/>
          </a:xfr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B869FD7-3BD0-E924-26D7-623D075621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300897"/>
            <a:ext cx="18718213" cy="906462"/>
          </a:xfr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9B3C34-9A61-C58E-7673-3DFE414FE71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0A4086-D386-8EBD-A289-C8FB4D7CA7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38F79508-59C2-A3B9-E36D-EAA727F4BBBD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10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8718213" cy="226377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AFA1FDA4-FE4E-0854-0AAC-7770B2D0A2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3643316"/>
            <a:ext cx="18718213" cy="906462"/>
          </a:xfr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59A01F-AC51-D500-FD91-D677BE2023F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A8DE6D-AA34-A732-84C3-7D9C3832EC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FF5DED9-E39D-308B-D5F6-760717459C51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81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8718213" cy="1357313"/>
          </a:xfr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4073120"/>
            <a:ext cx="11047413" cy="77283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buSzPct val="110000"/>
              <a:buFont typeface="Wingdings" panose="05000000000000000000" pitchFamily="2" charset="2"/>
              <a:buChar char="§"/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Подзаголовок текстового блока</a:t>
            </a:r>
          </a:p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вводная часть для маркированного </a:t>
            </a:r>
            <a:br>
              <a:rPr lang="ru-RU" dirty="0"/>
            </a:br>
            <a:r>
              <a:rPr lang="ru-RU" dirty="0"/>
              <a:t>или нумерованного списка:</a:t>
            </a:r>
          </a:p>
          <a:p>
            <a:pPr lvl="2"/>
            <a:r>
              <a:rPr lang="ru-RU" dirty="0"/>
              <a:t>Маркированный текст</a:t>
            </a:r>
          </a:p>
          <a:p>
            <a:pPr lvl="2"/>
            <a:r>
              <a:rPr lang="ru-RU" dirty="0"/>
              <a:t>Маркированный текст</a:t>
            </a:r>
          </a:p>
        </p:txBody>
      </p:sp>
      <p:sp>
        <p:nvSpPr>
          <p:cNvPr id="9" name="Текст 9">
            <a:extLst>
              <a:ext uri="{FF2B5EF4-FFF2-40B4-BE49-F238E27FC236}">
                <a16:creationId xmlns:a16="http://schemas.microsoft.com/office/drawing/2014/main" id="{CFCB8DDF-522A-940E-8BBC-D0CA755C07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19013" y="4073120"/>
            <a:ext cx="11047413" cy="772835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Подзаголовок текстового блока</a:t>
            </a:r>
          </a:p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вводная часть для маркированного </a:t>
            </a:r>
            <a:br>
              <a:rPr lang="ru-RU" dirty="0"/>
            </a:br>
            <a:r>
              <a:rPr lang="ru-RU" dirty="0"/>
              <a:t>или нумерованного списка:</a:t>
            </a:r>
          </a:p>
          <a:p>
            <a:pPr lvl="3"/>
            <a:r>
              <a:rPr lang="ru-RU" dirty="0"/>
              <a:t>Нумерованный текст</a:t>
            </a:r>
          </a:p>
          <a:p>
            <a:pPr lvl="3"/>
            <a:r>
              <a:rPr lang="ru-RU" dirty="0"/>
              <a:t>Нумерованный текст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B869FD7-3BD0-E924-26D7-623D075621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300897"/>
            <a:ext cx="18718213" cy="906462"/>
          </a:xfr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CF2DBA7-75F1-8B5F-6F39-62CC12B4CA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A15F3D-DF12-8656-C0AB-8B3D3E4F9D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AAAAE4FA-C346-8C26-2CA0-7FE993DE1A9D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906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8718213" cy="226377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449888"/>
            <a:ext cx="11047413" cy="63515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Подзаголовок текстового блока</a:t>
            </a:r>
          </a:p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вводная часть для маркированного </a:t>
            </a:r>
            <a:br>
              <a:rPr lang="ru-RU" dirty="0"/>
            </a:br>
            <a:r>
              <a:rPr lang="ru-RU" dirty="0"/>
              <a:t>или нумерованного списка:</a:t>
            </a:r>
          </a:p>
          <a:p>
            <a:pPr lvl="2"/>
            <a:r>
              <a:rPr lang="ru-RU" dirty="0"/>
              <a:t>Маркированный текст</a:t>
            </a:r>
          </a:p>
          <a:p>
            <a:pPr lvl="2"/>
            <a:r>
              <a:rPr lang="ru-RU" dirty="0"/>
              <a:t>Маркированный текст</a:t>
            </a:r>
          </a:p>
        </p:txBody>
      </p:sp>
      <p:sp>
        <p:nvSpPr>
          <p:cNvPr id="9" name="Текст 9">
            <a:extLst>
              <a:ext uri="{FF2B5EF4-FFF2-40B4-BE49-F238E27FC236}">
                <a16:creationId xmlns:a16="http://schemas.microsoft.com/office/drawing/2014/main" id="{CFCB8DDF-522A-940E-8BBC-D0CA755C07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19013" y="5449888"/>
            <a:ext cx="11047413" cy="63515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Подзаголовок текстового блока</a:t>
            </a:r>
          </a:p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вводная часть для маркированного </a:t>
            </a:r>
            <a:br>
              <a:rPr lang="ru-RU" dirty="0"/>
            </a:br>
            <a:r>
              <a:rPr lang="ru-RU" dirty="0"/>
              <a:t>или нумерованного списка:</a:t>
            </a:r>
          </a:p>
          <a:p>
            <a:pPr lvl="3"/>
            <a:r>
              <a:rPr lang="ru-RU" dirty="0"/>
              <a:t>Нумерованный текст</a:t>
            </a:r>
          </a:p>
          <a:p>
            <a:pPr lvl="3"/>
            <a:r>
              <a:rPr lang="ru-RU" dirty="0"/>
              <a:t>Нумерованный текст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AFA1FDA4-FE4E-0854-0AAC-7770B2D0A2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3643316"/>
            <a:ext cx="18718213" cy="906462"/>
          </a:xfr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E2F2E7-6E50-803C-FF54-C00F882B2B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CD806E-5153-E9FF-9301-36DEE9A8F8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F336327A-16B1-ACA8-5294-89A8D49FB40B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17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3F37AB70-9532-F162-98F0-6D4748D299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 userDrawn="1"/>
        </p:nvSpPr>
        <p:spPr>
          <a:xfrm>
            <a:off x="913605" y="914400"/>
            <a:ext cx="22554408" cy="8166101"/>
          </a:xfrm>
          <a:prstGeom prst="roundRect">
            <a:avLst>
              <a:gd name="adj" fmla="val 6130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E1A1A0-9391-7567-09F8-A7A98F49F1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37516" y="1370737"/>
            <a:ext cx="1871593" cy="537388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124738" cy="4078288"/>
          </a:xfrm>
        </p:spPr>
        <p:txBody>
          <a:bodyPr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Длинное название </a:t>
            </a:r>
            <a:br>
              <a:rPr lang="ru-RU" dirty="0"/>
            </a:br>
            <a:r>
              <a:rPr lang="ru-RU" dirty="0"/>
              <a:t>презентации в две или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207038" cy="1816100"/>
          </a:xfr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4523EE0-8EC6-39C3-673C-A75BE32961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85090" y="10295467"/>
            <a:ext cx="6816223" cy="599547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B8007913-2987-18FD-0268-2302A8D8D4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40603" y="1363663"/>
            <a:ext cx="9077325" cy="908050"/>
          </a:xfrm>
        </p:spPr>
        <p:txBody>
          <a:bodyPr/>
          <a:lstStyle>
            <a:lvl1pPr algn="r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/ Название конференции</a:t>
            </a:r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31E9139B-6A4F-B0FA-C9C2-04BF913B02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090" y="11108266"/>
            <a:ext cx="6816223" cy="1144059"/>
          </a:xfrm>
        </p:spPr>
        <p:txBody>
          <a:bodyPr tIns="72000"/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6" name="Рисунок 13">
            <a:extLst>
              <a:ext uri="{FF2B5EF4-FFF2-40B4-BE49-F238E27FC236}">
                <a16:creationId xmlns:a16="http://schemas.microsoft.com/office/drawing/2014/main" id="{6C075EE3-BB66-B3D1-31D7-EA3431D68B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96181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EB8CCC57-D840-7211-0825-95DEEC74E1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732503" y="10295467"/>
            <a:ext cx="6816223" cy="599547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DA6F79F0-135A-A69B-316B-EF45B092E6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732503" y="11108266"/>
            <a:ext cx="6816223" cy="1144059"/>
          </a:xfrm>
        </p:spPr>
        <p:txBody>
          <a:bodyPr tIns="72000"/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</p:spTree>
    <p:extLst>
      <p:ext uri="{BB962C8B-B14F-4D97-AF65-F5344CB8AC3E}">
        <p14:creationId xmlns:p14="http://schemas.microsoft.com/office/powerpoint/2010/main" val="280817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 userDrawn="1">
          <p15:clr>
            <a:srgbClr val="547EB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752834-5C64-C646-8A93-B1709BCF6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B8A883C2-99A0-E0EB-9F6B-366456F246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300897"/>
            <a:ext cx="18718213" cy="906462"/>
          </a:xfr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0C7F47BD-AAA4-4A4B-71EB-C30795E47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449888"/>
            <a:ext cx="9586913" cy="6351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890CA93F-3EB8-8C63-12CB-09E4052F293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2433301" y="5449888"/>
            <a:ext cx="9586913" cy="6351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FF18CC-C838-A5DD-6AD6-C93EB72317E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4FBAF0-13DF-5BDD-6BAB-C3E39AC80B7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D3E7C34F-17D7-B4A7-CBA1-ADF76F36094F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93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8718213" cy="1357313"/>
          </a:xfr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B869FD7-3BD0-E924-26D7-623D075621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300897"/>
            <a:ext cx="18718213" cy="906462"/>
          </a:xfr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09C5913-34EA-38A6-72BE-8DE408B6AA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5449888"/>
            <a:ext cx="5751513" cy="5445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описывающий первую 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08D422E-4B5E-8E88-11AB-F388B50E7E0D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8125360" y="5449888"/>
            <a:ext cx="5751513" cy="5445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описывающий первую 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5E4A0D17-AA5A-104C-4D02-B3B8A9382307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15794573" y="5449888"/>
            <a:ext cx="5751513" cy="5445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описывающий первую 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B28E7D-9989-B9CC-9773-1DA1A194C88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7A4828-15BD-1A5D-7D08-918CB2EB05A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D7063C4C-1F1B-BBF4-4933-30CF991A230F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721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8718213" cy="1357313"/>
          </a:xfr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B869FD7-3BD0-E924-26D7-623D075621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300897"/>
            <a:ext cx="18718213" cy="906462"/>
          </a:xfr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09C5913-34EA-38A6-72BE-8DE408B6AA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6076889"/>
            <a:ext cx="5751513" cy="4737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описывающий первую 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08D422E-4B5E-8E88-11AB-F388B50E7E0D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8599491" y="6076889"/>
            <a:ext cx="5751513" cy="4737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описывающий первую 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5E4A0D17-AA5A-104C-4D02-B3B8A9382307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16268704" y="6076889"/>
            <a:ext cx="5751513" cy="4737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описывающий первую 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28EC725-6A66-D300-D84D-D3E4EFDB613F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27A98-6E46-1877-905A-FA11F334125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5571BF94-FF54-C83E-F6F7-43BF98A830C4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1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8718213" cy="1357313"/>
          </a:xfrm>
        </p:spPr>
        <p:txBody>
          <a:bodyPr/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B869FD7-3BD0-E924-26D7-623D075621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300897"/>
            <a:ext cx="18718213" cy="906462"/>
          </a:xfr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B811F008-7D83-5AB5-BEE3-0E803F1E7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3895859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/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5CDB1526-26F2-C451-A167-981C049F957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423184" y="3895859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/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259BB56B-E066-F306-9F76-672DDA537A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6167572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/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3D59CB12-7D85-90F7-3EA5-CC131DF7D1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423184" y="6167572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/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E1C92C09-1CA0-471E-3F48-1ECA52797BC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8432934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/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78256055-E903-7851-D697-E0BD33CF492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423184" y="8432934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/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F5F9922-C9FA-FC89-7B17-D1D50919549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3313" y="4068000"/>
            <a:ext cx="8899525" cy="2043113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9B6B65C8-8701-62B9-6C4B-615C44F222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73313" y="6336000"/>
            <a:ext cx="8899525" cy="2043113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F88395FC-DC50-F4B1-F13E-C8B3A9BF52B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373313" y="8604000"/>
            <a:ext cx="8899525" cy="2043113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D9F55CB0-DD61-27ED-8100-B43371C563B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879513" y="4068000"/>
            <a:ext cx="8899525" cy="2043113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1791668-E03B-588C-CBF2-F78947F1847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879513" y="6336000"/>
            <a:ext cx="8899525" cy="2043113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1D44E3E1-C483-7952-0729-42C4E783A0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3879513" y="8604000"/>
            <a:ext cx="8899525" cy="2043113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CE26FF8-60B2-8115-45F3-1BE0EEFE5275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084D9F-2172-873F-A7E6-15DE692D9A9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008F92DC-51D5-C6FA-71BA-4E67A03A75C7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412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449888"/>
            <a:ext cx="5294313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E88CD4E8-81E7-E19E-BC8A-B6B0BB89D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3178968"/>
            <a:ext cx="5294313" cy="1814514"/>
          </a:xfrm>
          <a:prstGeom prst="roundRect">
            <a:avLst>
              <a:gd name="adj" fmla="val 24512"/>
            </a:avLst>
          </a:prstGeom>
          <a:solidFill>
            <a:schemeClr val="bg1">
              <a:lumMod val="10000"/>
              <a:lumOff val="90000"/>
            </a:schemeClr>
          </a:solidFill>
        </p:spPr>
        <p:txBody>
          <a:bodyPr lIns="360000" tIns="36000" rIns="360000" bIns="36000" anchor="ctr" anchorCtr="0"/>
          <a:lstStyle>
            <a:lvl1pPr algn="l">
              <a:defRPr sz="10000">
                <a:solidFill>
                  <a:schemeClr val="tx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28" name="Текст 9">
            <a:extLst>
              <a:ext uri="{FF2B5EF4-FFF2-40B4-BE49-F238E27FC236}">
                <a16:creationId xmlns:a16="http://schemas.microsoft.com/office/drawing/2014/main" id="{EC9AA967-9F68-6F83-0232-8C5913FAFD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5200" y="5449888"/>
            <a:ext cx="5294313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279A25F1-623D-27B8-41AC-F96B560A8D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5200" y="3178968"/>
            <a:ext cx="5294313" cy="1814514"/>
          </a:xfrm>
          <a:prstGeom prst="roundRect">
            <a:avLst>
              <a:gd name="adj" fmla="val 24512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lIns="360000" tIns="36000" rIns="360000" bIns="36000" anchor="ctr" anchorCtr="0"/>
          <a:lstStyle>
            <a:lvl1pPr algn="l">
              <a:defRPr sz="100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0" name="Текст 9">
            <a:extLst>
              <a:ext uri="{FF2B5EF4-FFF2-40B4-BE49-F238E27FC236}">
                <a16:creationId xmlns:a16="http://schemas.microsoft.com/office/drawing/2014/main" id="{102C96F6-6E6A-CFE7-3963-AD4F82FB33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256000" y="5449888"/>
            <a:ext cx="5294313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0A282144-36AD-26AC-4F01-721EDCB2E1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256000" y="3178968"/>
            <a:ext cx="5294313" cy="1814514"/>
          </a:xfrm>
          <a:prstGeom prst="roundRect">
            <a:avLst>
              <a:gd name="adj" fmla="val 24512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lIns="360000" tIns="36000" rIns="360000" bIns="36000" anchor="ctr" anchorCtr="0"/>
          <a:lstStyle>
            <a:lvl1pPr algn="l">
              <a:defRPr sz="100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2" name="Текст 9">
            <a:extLst>
              <a:ext uri="{FF2B5EF4-FFF2-40B4-BE49-F238E27FC236}">
                <a16:creationId xmlns:a16="http://schemas.microsoft.com/office/drawing/2014/main" id="{095E15FE-DBF9-C3DB-512E-383553EFE4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4400" y="9987757"/>
            <a:ext cx="5294313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30CDA987-5E05-97A8-40BF-B00F6114DD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400" y="7716837"/>
            <a:ext cx="5294313" cy="1814514"/>
          </a:xfrm>
          <a:prstGeom prst="roundRect">
            <a:avLst>
              <a:gd name="adj" fmla="val 24512"/>
            </a:avLst>
          </a:prstGeom>
          <a:solidFill>
            <a:schemeClr val="bg1">
              <a:lumMod val="10000"/>
              <a:lumOff val="90000"/>
            </a:schemeClr>
          </a:solidFill>
        </p:spPr>
        <p:txBody>
          <a:bodyPr lIns="360000" tIns="36000" rIns="360000" bIns="36000" anchor="ctr" anchorCtr="0"/>
          <a:lstStyle>
            <a:lvl1pPr algn="l">
              <a:defRPr sz="10000">
                <a:solidFill>
                  <a:schemeClr val="tx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4" name="Текст 9">
            <a:extLst>
              <a:ext uri="{FF2B5EF4-FFF2-40B4-BE49-F238E27FC236}">
                <a16:creationId xmlns:a16="http://schemas.microsoft.com/office/drawing/2014/main" id="{B0EEA77C-5FF4-A0F3-523E-31CD0C05D04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5200" y="9987757"/>
            <a:ext cx="5294313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096623CF-0D8B-3CC1-9FE4-0498468FA9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85200" y="7716837"/>
            <a:ext cx="5294313" cy="1814514"/>
          </a:xfrm>
          <a:prstGeom prst="roundRect">
            <a:avLst>
              <a:gd name="adj" fmla="val 24512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lIns="360000" tIns="36000" rIns="360000" bIns="36000" anchor="ctr" anchorCtr="0"/>
          <a:lstStyle>
            <a:lvl1pPr algn="l">
              <a:defRPr sz="100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6" name="Текст 9">
            <a:extLst>
              <a:ext uri="{FF2B5EF4-FFF2-40B4-BE49-F238E27FC236}">
                <a16:creationId xmlns:a16="http://schemas.microsoft.com/office/drawing/2014/main" id="{D650CAE3-A208-2B4D-0D52-82D2365D5ED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256000" y="9987757"/>
            <a:ext cx="5294313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7" name="Текст 29">
            <a:extLst>
              <a:ext uri="{FF2B5EF4-FFF2-40B4-BE49-F238E27FC236}">
                <a16:creationId xmlns:a16="http://schemas.microsoft.com/office/drawing/2014/main" id="{024BBDBC-06A2-A0D0-5A35-149E9A5A025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256000" y="7716837"/>
            <a:ext cx="5294313" cy="1814514"/>
          </a:xfrm>
          <a:prstGeom prst="roundRect">
            <a:avLst>
              <a:gd name="adj" fmla="val 24512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lIns="360000" tIns="36000" rIns="360000" bIns="36000" anchor="ctr" anchorCtr="0"/>
          <a:lstStyle>
            <a:lvl1pPr algn="l">
              <a:defRPr sz="100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8068642-33E8-0A7B-0BDA-2E9B89027663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A3FAC2-4071-2EBE-425F-92B80623F145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343EF30-A6FF-30BE-9BB9-14BAB0AD70FA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4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 userDrawn="1">
          <p15:clr>
            <a:srgbClr val="FBAE40"/>
          </p15:clr>
        </p15:guide>
        <p15:guide id="2" pos="89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0784" y="5021871"/>
            <a:ext cx="637053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22" name="Текст 9">
            <a:extLst>
              <a:ext uri="{FF2B5EF4-FFF2-40B4-BE49-F238E27FC236}">
                <a16:creationId xmlns:a16="http://schemas.microsoft.com/office/drawing/2014/main" id="{AF8EFDC8-1DB5-624B-FD61-8FED234CE5C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00784" y="3635376"/>
            <a:ext cx="6409448" cy="908049"/>
          </a:xfrm>
          <a:prstGeom prst="rect">
            <a:avLst/>
          </a:prstGeo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24" name="Текст 9">
            <a:extLst>
              <a:ext uri="{FF2B5EF4-FFF2-40B4-BE49-F238E27FC236}">
                <a16:creationId xmlns:a16="http://schemas.microsoft.com/office/drawing/2014/main" id="{C5169659-2FB4-6EA1-C489-EDAB818C90F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10494" y="5021871"/>
            <a:ext cx="637053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26" name="Текст 9">
            <a:extLst>
              <a:ext uri="{FF2B5EF4-FFF2-40B4-BE49-F238E27FC236}">
                <a16:creationId xmlns:a16="http://schemas.microsoft.com/office/drawing/2014/main" id="{4EFC7411-D301-2A26-11D8-8C83E8B233A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71584" y="3635376"/>
            <a:ext cx="6409448" cy="908049"/>
          </a:xfrm>
          <a:prstGeom prst="rect">
            <a:avLst/>
          </a:prstGeo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9" name="Текст 9">
            <a:extLst>
              <a:ext uri="{FF2B5EF4-FFF2-40B4-BE49-F238E27FC236}">
                <a16:creationId xmlns:a16="http://schemas.microsoft.com/office/drawing/2014/main" id="{8C507DB4-C4E3-4394-BB67-02D20CE67AA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6742384" y="5021871"/>
            <a:ext cx="637053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1" name="Текст 9">
            <a:extLst>
              <a:ext uri="{FF2B5EF4-FFF2-40B4-BE49-F238E27FC236}">
                <a16:creationId xmlns:a16="http://schemas.microsoft.com/office/drawing/2014/main" id="{BE5A06E7-BC87-7E97-17FD-3C2B8FD6AFA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6742384" y="3635376"/>
            <a:ext cx="6409448" cy="908049"/>
          </a:xfrm>
          <a:prstGeom prst="rect">
            <a:avLst/>
          </a:prstGeo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3" name="Текст 9">
            <a:extLst>
              <a:ext uri="{FF2B5EF4-FFF2-40B4-BE49-F238E27FC236}">
                <a16:creationId xmlns:a16="http://schemas.microsoft.com/office/drawing/2014/main" id="{A53C251F-6250-CF9B-04E7-1A776091E04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00784" y="9558946"/>
            <a:ext cx="637053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4" name="Текст 9">
            <a:extLst>
              <a:ext uri="{FF2B5EF4-FFF2-40B4-BE49-F238E27FC236}">
                <a16:creationId xmlns:a16="http://schemas.microsoft.com/office/drawing/2014/main" id="{E9435032-098B-1F6D-9B2E-BD1F493CD90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400784" y="8172451"/>
            <a:ext cx="6409448" cy="908049"/>
          </a:xfrm>
          <a:prstGeom prst="rect">
            <a:avLst/>
          </a:prstGeo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6" name="Текст 9">
            <a:extLst>
              <a:ext uri="{FF2B5EF4-FFF2-40B4-BE49-F238E27FC236}">
                <a16:creationId xmlns:a16="http://schemas.microsoft.com/office/drawing/2014/main" id="{F1350783-4D7C-3068-4BCD-8B3E7B0E5EC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10494" y="9558946"/>
            <a:ext cx="637053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7" name="Текст 9">
            <a:extLst>
              <a:ext uri="{FF2B5EF4-FFF2-40B4-BE49-F238E27FC236}">
                <a16:creationId xmlns:a16="http://schemas.microsoft.com/office/drawing/2014/main" id="{CB8D03A5-0D3A-35A9-FE01-F19198DEAB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71584" y="8172451"/>
            <a:ext cx="6409448" cy="908049"/>
          </a:xfrm>
          <a:prstGeom prst="rect">
            <a:avLst/>
          </a:prstGeo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9" name="Текст 9">
            <a:extLst>
              <a:ext uri="{FF2B5EF4-FFF2-40B4-BE49-F238E27FC236}">
                <a16:creationId xmlns:a16="http://schemas.microsoft.com/office/drawing/2014/main" id="{38B68519-0E8E-3810-575E-C448FEFE763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742384" y="9558946"/>
            <a:ext cx="637053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50" name="Текст 9">
            <a:extLst>
              <a:ext uri="{FF2B5EF4-FFF2-40B4-BE49-F238E27FC236}">
                <a16:creationId xmlns:a16="http://schemas.microsoft.com/office/drawing/2014/main" id="{11FB7438-3D9C-0C56-A938-31A8FF21B5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742384" y="8172451"/>
            <a:ext cx="6409448" cy="908049"/>
          </a:xfrm>
          <a:prstGeom prst="rect">
            <a:avLst/>
          </a:prstGeo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5D95C39-DA47-BC6F-FB36-98D1AAE6E7B7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AC0FC-6421-F161-D5F9-2541E7BED00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0ECF55D9-3679-6858-CAD8-FAE13AB84DEB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25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 userDrawn="1">
          <p15:clr>
            <a:srgbClr val="FBAE40"/>
          </p15:clr>
        </p15:guide>
        <p15:guide id="2" pos="89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226377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Место под заголовок</a:t>
            </a:r>
            <a:br>
              <a:rPr lang="ru-RU" dirty="0"/>
            </a:br>
            <a:r>
              <a:rPr lang="ru-RU" dirty="0"/>
              <a:t>в две полные строки</a:t>
            </a:r>
          </a:p>
        </p:txBody>
      </p:sp>
      <p:sp>
        <p:nvSpPr>
          <p:cNvPr id="18" name="Рисунок 40">
            <a:extLst>
              <a:ext uri="{FF2B5EF4-FFF2-40B4-BE49-F238E27FC236}">
                <a16:creationId xmlns:a16="http://schemas.microsoft.com/office/drawing/2014/main" id="{8383BD1E-BD58-F113-1FE3-6C6B8E15EA8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40325" y="4555821"/>
            <a:ext cx="1804008" cy="1804008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0" name="Рисунок 40">
            <a:extLst>
              <a:ext uri="{FF2B5EF4-FFF2-40B4-BE49-F238E27FC236}">
                <a16:creationId xmlns:a16="http://schemas.microsoft.com/office/drawing/2014/main" id="{AE261104-B00F-DF1D-3D78-9292FEC8A1D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634110" y="4555821"/>
            <a:ext cx="1804008" cy="1804008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3" name="Рисунок 40">
            <a:extLst>
              <a:ext uri="{FF2B5EF4-FFF2-40B4-BE49-F238E27FC236}">
                <a16:creationId xmlns:a16="http://schemas.microsoft.com/office/drawing/2014/main" id="{461DAF75-0A7D-78BB-8642-D53659E7206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6304910" y="4555821"/>
            <a:ext cx="1804008" cy="1804008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36C97CDE-97D2-7FE9-24CC-25A1CF54B6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55" y="6825724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200"/>
              </a:spcAft>
              <a:defRPr>
                <a:solidFill>
                  <a:schemeClr val="tx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28" name="Текст 9">
            <a:extLst>
              <a:ext uri="{FF2B5EF4-FFF2-40B4-BE49-F238E27FC236}">
                <a16:creationId xmlns:a16="http://schemas.microsoft.com/office/drawing/2014/main" id="{EE0919B4-0FA0-CD70-6D7B-7ED68E687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83614" y="6825724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200"/>
              </a:spcAft>
              <a:defRPr>
                <a:solidFill>
                  <a:schemeClr val="tx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29" name="Текст 9">
            <a:extLst>
              <a:ext uri="{FF2B5EF4-FFF2-40B4-BE49-F238E27FC236}">
                <a16:creationId xmlns:a16="http://schemas.microsoft.com/office/drawing/2014/main" id="{290E7F1A-AABA-0504-3FFA-E27C363628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254414" y="6825724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200"/>
              </a:spcAft>
              <a:defRPr>
                <a:solidFill>
                  <a:schemeClr val="tx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5554C3-26C1-99A5-3F21-158BC80043E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B25555-8C43-214A-C6BB-E4CD8E43399C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6B162D92-F466-AA9B-0086-0CA9E67C7993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6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 userDrawn="1">
          <p15:clr>
            <a:srgbClr val="FBAE40"/>
          </p15:clr>
        </p15:guide>
        <p15:guide id="2" pos="89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18" name="Рисунок 40">
            <a:extLst>
              <a:ext uri="{FF2B5EF4-FFF2-40B4-BE49-F238E27FC236}">
                <a16:creationId xmlns:a16="http://schemas.microsoft.com/office/drawing/2014/main" id="{8383BD1E-BD58-F113-1FE3-6C6B8E15EA8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465255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9D739CBF-22A9-6445-D216-A3A9B3D71E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2507" y="5449888"/>
            <a:ext cx="6084178" cy="498792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2400"/>
              </a:spcAft>
              <a:defRPr sz="4000">
                <a:solidFill>
                  <a:schemeClr val="tx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19" name="Рисунок 40">
            <a:extLst>
              <a:ext uri="{FF2B5EF4-FFF2-40B4-BE49-F238E27FC236}">
                <a16:creationId xmlns:a16="http://schemas.microsoft.com/office/drawing/2014/main" id="{C1BB82C6-DCB4-1B33-B7BE-CCDB871C887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110184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CF716B2F-BD5E-42C5-BD47-210C2A2F93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7436" y="5449888"/>
            <a:ext cx="6084178" cy="498792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2400"/>
              </a:spcAft>
              <a:defRPr sz="4000">
                <a:solidFill>
                  <a:schemeClr val="tx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22" name="Рисунок 40">
            <a:extLst>
              <a:ext uri="{FF2B5EF4-FFF2-40B4-BE49-F238E27FC236}">
                <a16:creationId xmlns:a16="http://schemas.microsoft.com/office/drawing/2014/main" id="{9AA07D29-55C6-2278-8959-1F75DCAFA3D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6780477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4" name="Текст 9">
            <a:extLst>
              <a:ext uri="{FF2B5EF4-FFF2-40B4-BE49-F238E27FC236}">
                <a16:creationId xmlns:a16="http://schemas.microsoft.com/office/drawing/2014/main" id="{FB5C7B4A-1C05-C521-A677-67B6017FB9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757729" y="5449888"/>
            <a:ext cx="6084178" cy="498792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2400"/>
              </a:spcAft>
              <a:defRPr sz="4000">
                <a:solidFill>
                  <a:schemeClr val="tx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CFE3EA-870E-ED11-48EA-69829743BE38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F2586F-5688-6746-AE11-A61190129E3C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598F7454-8677-81D2-166C-6FAEED737813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42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 userDrawn="1">
          <p15:clr>
            <a:srgbClr val="FBAE40"/>
          </p15:clr>
        </p15:guide>
        <p15:guide id="2" pos="89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25">
            <a:extLst>
              <a:ext uri="{FF2B5EF4-FFF2-40B4-BE49-F238E27FC236}">
                <a16:creationId xmlns:a16="http://schemas.microsoft.com/office/drawing/2014/main" id="{81591B8E-B157-31B8-CFC2-32D0A7A803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760217" y="3635375"/>
            <a:ext cx="1404938" cy="1357313"/>
          </a:xfrm>
        </p:spPr>
        <p:txBody>
          <a:bodyPr/>
          <a:lstStyle>
            <a:lvl1pPr>
              <a:defRPr sz="8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  <a:p>
            <a:pPr lvl="4"/>
            <a:endParaRPr lang="ru-RU" dirty="0"/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6BDC122B-4A1C-C3B3-4BD0-18462E86244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14277" y="3635375"/>
            <a:ext cx="1404938" cy="1357313"/>
          </a:xfrm>
        </p:spPr>
        <p:txBody>
          <a:bodyPr/>
          <a:lstStyle>
            <a:lvl1pPr>
              <a:defRPr sz="8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  <a:p>
            <a:pPr lvl="4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9D739CBF-22A9-6445-D216-A3A9B3D71E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5018089"/>
            <a:ext cx="608417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5588D14-7535-BABA-161E-DBCB2D8D74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425576" y="3635375"/>
            <a:ext cx="1404938" cy="1357313"/>
          </a:xfrm>
        </p:spPr>
        <p:txBody>
          <a:bodyPr/>
          <a:lstStyle>
            <a:lvl1pPr>
              <a:defRPr sz="8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  <a:p>
            <a:pPr lvl="4"/>
            <a:endParaRPr lang="ru-RU" dirty="0"/>
          </a:p>
        </p:txBody>
      </p:sp>
      <p:sp>
        <p:nvSpPr>
          <p:cNvPr id="28" name="Текст 9">
            <a:extLst>
              <a:ext uri="{FF2B5EF4-FFF2-40B4-BE49-F238E27FC236}">
                <a16:creationId xmlns:a16="http://schemas.microsoft.com/office/drawing/2014/main" id="{36AFBE4A-0DEA-765E-CF73-5C444C440E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25575" y="6627238"/>
            <a:ext cx="6084178" cy="317557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29" name="Текст 9">
            <a:extLst>
              <a:ext uri="{FF2B5EF4-FFF2-40B4-BE49-F238E27FC236}">
                <a16:creationId xmlns:a16="http://schemas.microsoft.com/office/drawing/2014/main" id="{DA2A90CB-EB68-69BA-407E-8BE73C7CD25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14276" y="5018089"/>
            <a:ext cx="608417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1" name="Текст 9">
            <a:extLst>
              <a:ext uri="{FF2B5EF4-FFF2-40B4-BE49-F238E27FC236}">
                <a16:creationId xmlns:a16="http://schemas.microsoft.com/office/drawing/2014/main" id="{657D03D1-D68A-D59D-E970-2B379FEAAF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14276" y="6627238"/>
            <a:ext cx="6084178" cy="317557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33" name="Текст 9">
            <a:extLst>
              <a:ext uri="{FF2B5EF4-FFF2-40B4-BE49-F238E27FC236}">
                <a16:creationId xmlns:a16="http://schemas.microsoft.com/office/drawing/2014/main" id="{A75A76EB-3DA1-5EBA-5ACD-BBD9A9CEBFF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6760216" y="5018089"/>
            <a:ext cx="608417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4" name="Текст 9">
            <a:extLst>
              <a:ext uri="{FF2B5EF4-FFF2-40B4-BE49-F238E27FC236}">
                <a16:creationId xmlns:a16="http://schemas.microsoft.com/office/drawing/2014/main" id="{E1ADDBE2-104E-7807-6DFD-E231FA236E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6760216" y="6627238"/>
            <a:ext cx="6084178" cy="317557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591F95F-3D82-A4D9-0030-0B0796C3224F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C328B4-62CC-C2FE-E2A8-D16BF70FA59E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99A3D2AC-119D-8356-4254-7CED6044A543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34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 userDrawn="1">
          <p15:clr>
            <a:srgbClr val="FBAE40"/>
          </p15:clr>
        </p15:guide>
        <p15:guide id="2" pos="89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9836F8-FD5D-6767-F16C-C6BB4192288E}"/>
              </a:ext>
            </a:extLst>
          </p:cNvPr>
          <p:cNvSpPr/>
          <p:nvPr userDrawn="1"/>
        </p:nvSpPr>
        <p:spPr>
          <a:xfrm>
            <a:off x="12191206" y="0"/>
            <a:ext cx="12226925" cy="137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Рисунок 40">
            <a:extLst>
              <a:ext uri="{FF2B5EF4-FFF2-40B4-BE49-F238E27FC236}">
                <a16:creationId xmlns:a16="http://schemas.microsoft.com/office/drawing/2014/main" id="{27A81D56-6F16-B861-8AA4-8DDE024E601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0635" y="914400"/>
            <a:ext cx="1472677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AB18830-0D44-E2A3-B6B7-4C0E18BD0E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830512" y="4086225"/>
            <a:ext cx="8542337" cy="6808788"/>
          </a:xfrm>
        </p:spPr>
        <p:txBody>
          <a:bodyPr/>
          <a:lstStyle>
            <a:lvl1pPr>
              <a:spcAft>
                <a:spcPts val="2400"/>
              </a:spcAft>
              <a:defRPr/>
            </a:lvl1pPr>
          </a:lstStyle>
          <a:p>
            <a:pPr lvl="0"/>
            <a:r>
              <a:rPr lang="ru-RU" dirty="0"/>
              <a:t>Основной текст, описание:</a:t>
            </a:r>
          </a:p>
          <a:p>
            <a:pPr lvl="2"/>
            <a:r>
              <a:rPr lang="ru-RU" dirty="0"/>
              <a:t>Маркированный текст</a:t>
            </a:r>
          </a:p>
          <a:p>
            <a:pPr lvl="2"/>
            <a:r>
              <a:rPr lang="ru-RU" dirty="0"/>
              <a:t>Маркированный текст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E9BADF19-282C-83B8-1E03-882B9210D28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887575" y="4086225"/>
            <a:ext cx="8580438" cy="6808788"/>
          </a:xfrm>
        </p:spPr>
        <p:txBody>
          <a:bodyPr/>
          <a:lstStyle>
            <a:lvl1pPr>
              <a:spcAft>
                <a:spcPts val="2400"/>
              </a:spcAft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Основной текст, описание:</a:t>
            </a:r>
          </a:p>
          <a:p>
            <a:pPr lvl="3"/>
            <a:r>
              <a:rPr lang="ru-RU" dirty="0"/>
              <a:t>Нумерованный текст</a:t>
            </a:r>
          </a:p>
          <a:p>
            <a:pPr lvl="3"/>
            <a:r>
              <a:rPr lang="ru-RU" dirty="0"/>
              <a:t>Нумерованный текст</a:t>
            </a:r>
          </a:p>
          <a:p>
            <a:pPr lvl="4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0FE7-6355-94E1-B123-8AF504027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0513" y="914400"/>
            <a:ext cx="5753100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64683B37-9EF9-3FA1-24C2-EDB8E0799DB2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B9A068-F00D-24C6-5810-B0F2DF83D5A1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0BDD960-4FAD-FD59-1B9F-4E0F6BE9D63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769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 userDrawn="1"/>
        </p:nvSpPr>
        <p:spPr>
          <a:xfrm>
            <a:off x="913605" y="914400"/>
            <a:ext cx="22554408" cy="8166101"/>
          </a:xfrm>
          <a:prstGeom prst="roundRect">
            <a:avLst>
              <a:gd name="adj" fmla="val 6130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E1A1A0-9391-7567-09F8-A7A98F49F1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37516" y="1370737"/>
            <a:ext cx="1871593" cy="537388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124738" cy="4078288"/>
          </a:xfrm>
        </p:spPr>
        <p:txBody>
          <a:bodyPr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Длинное название </a:t>
            </a:r>
            <a:br>
              <a:rPr lang="ru-RU" dirty="0"/>
            </a:br>
            <a:r>
              <a:rPr lang="ru-RU" dirty="0"/>
              <a:t>презентации в две или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207038" cy="1816100"/>
          </a:xfr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B8007913-2987-18FD-0268-2302A8D8D4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40603" y="1363663"/>
            <a:ext cx="9077325" cy="908050"/>
          </a:xfrm>
        </p:spPr>
        <p:txBody>
          <a:bodyPr/>
          <a:lstStyle>
            <a:lvl1pPr algn="r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/ Название конференции</a:t>
            </a:r>
          </a:p>
        </p:txBody>
      </p:sp>
      <p:sp>
        <p:nvSpPr>
          <p:cNvPr id="21" name="Знак умножения 20">
            <a:extLst>
              <a:ext uri="{FF2B5EF4-FFF2-40B4-BE49-F238E27FC236}">
                <a16:creationId xmlns:a16="http://schemas.microsoft.com/office/drawing/2014/main" id="{C2B8AFD2-FE5D-60C2-5FA7-AAAA12E97CB5}"/>
              </a:ext>
            </a:extLst>
          </p:cNvPr>
          <p:cNvSpPr/>
          <p:nvPr userDrawn="1"/>
        </p:nvSpPr>
        <p:spPr>
          <a:xfrm>
            <a:off x="3466773" y="1238245"/>
            <a:ext cx="767945" cy="752142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6FBDD4B1-D6AA-2339-5014-33E5CE76A75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307946" y="1245140"/>
            <a:ext cx="2566987" cy="741104"/>
          </a:xfrm>
        </p:spPr>
        <p:txBody>
          <a:bodyPr anchor="ctr" anchorCtr="1"/>
          <a:lstStyle>
            <a:lvl1pPr>
              <a:defRPr sz="2000"/>
            </a:lvl1pPr>
          </a:lstStyle>
          <a:p>
            <a:r>
              <a:rPr lang="ru-RU" dirty="0"/>
              <a:t>лого </a:t>
            </a:r>
          </a:p>
        </p:txBody>
      </p:sp>
      <p:sp>
        <p:nvSpPr>
          <p:cNvPr id="5" name="Рисунок 13">
            <a:extLst>
              <a:ext uri="{FF2B5EF4-FFF2-40B4-BE49-F238E27FC236}">
                <a16:creationId xmlns:a16="http://schemas.microsoft.com/office/drawing/2014/main" id="{BAE5E27A-E333-923F-039B-99E6D58AB4B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7DDA3476-9B2D-0F5F-8802-7C894CD1D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85090" y="10295467"/>
            <a:ext cx="6816223" cy="599547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D032DB48-35E0-F0C0-648E-75B9358DB3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090" y="11108266"/>
            <a:ext cx="6816223" cy="1144059"/>
          </a:xfrm>
        </p:spPr>
        <p:txBody>
          <a:bodyPr tIns="72000"/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8" name="Рисунок 13">
            <a:extLst>
              <a:ext uri="{FF2B5EF4-FFF2-40B4-BE49-F238E27FC236}">
                <a16:creationId xmlns:a16="http://schemas.microsoft.com/office/drawing/2014/main" id="{F01D45EE-907E-92D0-5C9F-CC7AA279D8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96181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B5437AEE-6C6F-AFFC-5C01-2E2AEB083D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732503" y="10295467"/>
            <a:ext cx="6816223" cy="599547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67C4E7AA-CD6E-2E7B-F684-EA033B8858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732503" y="11108266"/>
            <a:ext cx="6816223" cy="1144059"/>
          </a:xfrm>
        </p:spPr>
        <p:txBody>
          <a:bodyPr tIns="72000"/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</p:spTree>
    <p:extLst>
      <p:ext uri="{BB962C8B-B14F-4D97-AF65-F5344CB8AC3E}">
        <p14:creationId xmlns:p14="http://schemas.microsoft.com/office/powerpoint/2010/main" val="3859295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 userDrawn="1">
          <p15:clr>
            <a:srgbClr val="547EB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Вопрос / Ответ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9D739CBF-22A9-6445-D216-A3A9B3D71E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3635375"/>
            <a:ext cx="9129713" cy="2265363"/>
          </a:xfrm>
          <a:prstGeom prst="roundRect">
            <a:avLst>
              <a:gd name="adj" fmla="val 22617"/>
            </a:avLst>
          </a:prstGeom>
          <a:solidFill>
            <a:schemeClr val="tx2"/>
          </a:solidFill>
        </p:spPr>
        <p:txBody>
          <a:bodyPr lIns="360000" tIns="180000" rIns="360000" bIns="180000"/>
          <a:lstStyle>
            <a:lvl1pPr marL="504000" indent="-5040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  <a:defRPr sz="4000">
                <a:solidFill>
                  <a:schemeClr val="tx1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Вопрос?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DA3C7F16-8C76-5925-D4AD-9C37C1EDCA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02900" y="3635375"/>
            <a:ext cx="12965113" cy="2265363"/>
          </a:xfrm>
          <a:prstGeom prst="roundRect">
            <a:avLst>
              <a:gd name="adj" fmla="val 22617"/>
            </a:avLst>
          </a:prstGeom>
          <a:noFill/>
          <a:ln w="101600">
            <a:solidFill>
              <a:schemeClr val="tx2"/>
            </a:solidFill>
          </a:ln>
        </p:spPr>
        <p:txBody>
          <a:bodyPr lIns="360000" tIns="180000" rIns="360000" bIns="180000"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>
                <a:solidFill>
                  <a:schemeClr val="tx2"/>
                </a:solidFill>
              </a:defRPr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2"/>
            <a:r>
              <a:rPr lang="ru-RU" dirty="0"/>
              <a:t>Ответ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BF58C8F9-2CDC-1A68-4102-E3F2DF3FA5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6357938"/>
            <a:ext cx="9129713" cy="2265363"/>
          </a:xfrm>
          <a:prstGeom prst="roundRect">
            <a:avLst>
              <a:gd name="adj" fmla="val 22617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lIns="360000" tIns="180000" rIns="360000" bIns="180000"/>
          <a:lstStyle>
            <a:lvl1pPr marL="504000" indent="-504000">
              <a:spcBef>
                <a:spcPts val="0"/>
              </a:spcBef>
              <a:spcAft>
                <a:spcPts val="1800"/>
              </a:spcAft>
              <a:buFont typeface="+mj-lt"/>
              <a:buAutoNum type="arabicPeriod" startAt="2"/>
              <a:defRPr sz="4000">
                <a:solidFill>
                  <a:schemeClr val="tx1"/>
                </a:solidFill>
                <a:latin typeface="YS Text Regular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Вопрос?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994442B1-85BE-DA96-37F1-D4F9538F2D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02900" y="6357938"/>
            <a:ext cx="12965113" cy="2265363"/>
          </a:xfrm>
          <a:prstGeom prst="roundRect">
            <a:avLst>
              <a:gd name="adj" fmla="val 22617"/>
            </a:avLst>
          </a:prstGeom>
          <a:noFill/>
          <a:ln w="1016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0" tIns="180000" rIns="360000" bIns="180000"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2"/>
            <a:r>
              <a:rPr lang="ru-RU" dirty="0"/>
              <a:t>Ответ</a:t>
            </a:r>
          </a:p>
        </p:txBody>
      </p:sp>
      <p:sp>
        <p:nvSpPr>
          <p:cNvPr id="20" name="Текст 9">
            <a:extLst>
              <a:ext uri="{FF2B5EF4-FFF2-40B4-BE49-F238E27FC236}">
                <a16:creationId xmlns:a16="http://schemas.microsoft.com/office/drawing/2014/main" id="{CA26E69E-9528-5E40-AC5D-274E266264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9142412"/>
            <a:ext cx="9129713" cy="2265363"/>
          </a:xfrm>
          <a:prstGeom prst="roundRect">
            <a:avLst>
              <a:gd name="adj" fmla="val 22617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lIns="360000" tIns="180000" rIns="360000" bIns="180000"/>
          <a:lstStyle>
            <a:lvl1pPr marL="504000" indent="-504000">
              <a:spcBef>
                <a:spcPts val="0"/>
              </a:spcBef>
              <a:spcAft>
                <a:spcPts val="1800"/>
              </a:spcAft>
              <a:buFont typeface="+mj-lt"/>
              <a:buAutoNum type="arabicPeriod" startAt="3"/>
              <a:defRPr sz="4000">
                <a:solidFill>
                  <a:schemeClr val="tx1"/>
                </a:solidFill>
                <a:latin typeface="YS Text Regular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Вопрос?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D8D6B91E-2283-5BB5-580D-FB92C1D66CF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502900" y="9142412"/>
            <a:ext cx="12965113" cy="2265363"/>
          </a:xfrm>
          <a:prstGeom prst="roundRect">
            <a:avLst>
              <a:gd name="adj" fmla="val 22617"/>
            </a:avLst>
          </a:prstGeom>
          <a:noFill/>
          <a:ln w="1016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0" tIns="180000" rIns="360000" bIns="180000"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2"/>
            <a:r>
              <a:rPr lang="ru-RU" dirty="0"/>
              <a:t>Ответ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627219-6091-5BFB-C5E6-D049320CAE9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EBF37A-98FC-74F7-CA29-9DE203B7CB3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2020C70-0780-2831-FE6B-79049C347D9D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9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 userDrawn="1">
          <p15:clr>
            <a:srgbClr val="FBAE40"/>
          </p15:clr>
        </p15:guide>
        <p15:guide id="2" pos="898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1DB8F5EE-EC45-BD85-E5B6-7C33567EE4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6357938"/>
            <a:ext cx="3833813" cy="4079875"/>
          </a:xfrm>
        </p:spPr>
        <p:txBody>
          <a:bodyPr/>
          <a:lstStyle>
            <a:lvl1pPr algn="l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24" name="Текст 19">
            <a:extLst>
              <a:ext uri="{FF2B5EF4-FFF2-40B4-BE49-F238E27FC236}">
                <a16:creationId xmlns:a16="http://schemas.microsoft.com/office/drawing/2014/main" id="{A67C464F-4FFF-06D0-5D54-7DFBC2F217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0300" y="6357938"/>
            <a:ext cx="3833813" cy="4079875"/>
          </a:xfrm>
        </p:spPr>
        <p:txBody>
          <a:bodyPr/>
          <a:lstStyle>
            <a:lvl1pPr algn="l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25" name="Текст 19">
            <a:extLst>
              <a:ext uri="{FF2B5EF4-FFF2-40B4-BE49-F238E27FC236}">
                <a16:creationId xmlns:a16="http://schemas.microsoft.com/office/drawing/2014/main" id="{324E34C3-27B7-8FB8-9138-A38043B056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61813" y="6357938"/>
            <a:ext cx="3833813" cy="4079875"/>
          </a:xfrm>
        </p:spPr>
        <p:txBody>
          <a:bodyPr/>
          <a:lstStyle>
            <a:lvl1pPr algn="l"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26" name="Текст 19">
            <a:extLst>
              <a:ext uri="{FF2B5EF4-FFF2-40B4-BE49-F238E27FC236}">
                <a16:creationId xmlns:a16="http://schemas.microsoft.com/office/drawing/2014/main" id="{3D59A2D1-7ED3-0280-0793-6C4A5F08E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716500" y="6357938"/>
            <a:ext cx="5751513" cy="4079875"/>
          </a:xfrm>
        </p:spPr>
        <p:txBody>
          <a:bodyPr/>
          <a:lstStyle>
            <a:lvl1pPr algn="l">
              <a:defRPr sz="40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27" name="Текст 19">
            <a:extLst>
              <a:ext uri="{FF2B5EF4-FFF2-40B4-BE49-F238E27FC236}">
                <a16:creationId xmlns:a16="http://schemas.microsoft.com/office/drawing/2014/main" id="{4CA58148-383C-2210-0436-277B09548F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716500" y="3286125"/>
            <a:ext cx="5751513" cy="1706563"/>
          </a:xfrm>
        </p:spPr>
        <p:txBody>
          <a:bodyPr anchor="ctr" anchorCtr="0"/>
          <a:lstStyle>
            <a:lvl1pPr algn="l">
              <a:defRPr sz="10000">
                <a:solidFill>
                  <a:schemeClr val="tx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2024</a:t>
            </a:r>
          </a:p>
        </p:txBody>
      </p:sp>
      <p:sp>
        <p:nvSpPr>
          <p:cNvPr id="28" name="Текст 19">
            <a:extLst>
              <a:ext uri="{FF2B5EF4-FFF2-40B4-BE49-F238E27FC236}">
                <a16:creationId xmlns:a16="http://schemas.microsoft.com/office/drawing/2014/main" id="{659D3AA8-95A9-1401-33B9-35D89A20F42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963400" y="4086225"/>
            <a:ext cx="2373313" cy="906463"/>
          </a:xfrm>
        </p:spPr>
        <p:txBody>
          <a:bodyPr anchor="t" anchorCtr="0"/>
          <a:lstStyle>
            <a:lvl1pPr algn="l">
              <a:defRPr sz="4000">
                <a:solidFill>
                  <a:schemeClr val="tx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2020</a:t>
            </a:r>
          </a:p>
        </p:txBody>
      </p:sp>
      <p:sp>
        <p:nvSpPr>
          <p:cNvPr id="29" name="Текст 19">
            <a:extLst>
              <a:ext uri="{FF2B5EF4-FFF2-40B4-BE49-F238E27FC236}">
                <a16:creationId xmlns:a16="http://schemas.microsoft.com/office/drawing/2014/main" id="{F414DF80-9E0F-4525-5539-96BF473865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086225"/>
            <a:ext cx="2373313" cy="906463"/>
          </a:xfrm>
        </p:spPr>
        <p:txBody>
          <a:bodyPr anchor="t" anchorCtr="0"/>
          <a:lstStyle>
            <a:lvl1pPr algn="l">
              <a:defRPr sz="4000">
                <a:solidFill>
                  <a:schemeClr val="tx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2010</a:t>
            </a:r>
          </a:p>
        </p:txBody>
      </p:sp>
      <p:sp>
        <p:nvSpPr>
          <p:cNvPr id="30" name="Текст 19">
            <a:extLst>
              <a:ext uri="{FF2B5EF4-FFF2-40B4-BE49-F238E27FC236}">
                <a16:creationId xmlns:a16="http://schemas.microsoft.com/office/drawing/2014/main" id="{62ECDCD6-5165-D9E7-31B7-ED4835870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400" y="4086225"/>
            <a:ext cx="2373313" cy="906463"/>
          </a:xfrm>
        </p:spPr>
        <p:txBody>
          <a:bodyPr anchor="t" anchorCtr="0"/>
          <a:lstStyle>
            <a:lvl1pPr algn="l">
              <a:defRPr sz="4000">
                <a:solidFill>
                  <a:schemeClr val="tx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2000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0ED4AD7-36F0-3B8C-22DE-81B64E01B8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4113DC-AD76-1B60-6ED7-18D73FFC46D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4B9BEF90-4A33-C86C-E680-D53B6433C14A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19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 userDrawn="1">
          <p15:clr>
            <a:srgbClr val="FBAE40"/>
          </p15:clr>
        </p15:guide>
        <p15:guide id="2" pos="898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6FD787-4885-FFA1-00F7-19A90A0313CD}"/>
              </a:ext>
            </a:extLst>
          </p:cNvPr>
          <p:cNvSpPr/>
          <p:nvPr userDrawn="1"/>
        </p:nvSpPr>
        <p:spPr>
          <a:xfrm flipH="1">
            <a:off x="-3" y="0"/>
            <a:ext cx="8583615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212013" cy="4078288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Короткий заголовок </a:t>
            </a:r>
            <a:br>
              <a:rPr lang="ru-RU" dirty="0"/>
            </a:br>
            <a:r>
              <a:rPr lang="ru-RU" dirty="0"/>
              <a:t>слайда </a:t>
            </a:r>
          </a:p>
        </p:txBody>
      </p:sp>
      <p:sp>
        <p:nvSpPr>
          <p:cNvPr id="3" name="Текст 9">
            <a:extLst>
              <a:ext uri="{FF2B5EF4-FFF2-40B4-BE49-F238E27FC236}">
                <a16:creationId xmlns:a16="http://schemas.microsoft.com/office/drawing/2014/main" id="{3F1E0432-28F6-0D89-92FC-B6EAA1F293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1" y="4992688"/>
            <a:ext cx="7212012" cy="6808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8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Подзаголовок</a:t>
            </a:r>
          </a:p>
          <a:p>
            <a:pPr lvl="0"/>
            <a:r>
              <a:rPr lang="ru-RU" dirty="0"/>
              <a:t>Основной текст:</a:t>
            </a:r>
          </a:p>
          <a:p>
            <a:pPr lvl="3"/>
            <a:r>
              <a:rPr lang="ru-RU" dirty="0"/>
              <a:t>Нумерованный текст</a:t>
            </a:r>
          </a:p>
          <a:p>
            <a:pPr lvl="3"/>
            <a:r>
              <a:rPr lang="ru-RU" dirty="0"/>
              <a:t>Нумерованный текст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4A37E5AB-FCA6-9B3B-4CD4-3AA8751DE4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28475" y="914400"/>
            <a:ext cx="13439538" cy="135731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6EEBDF-18C6-1644-A539-3D28DBD3FAA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7AA02B-744E-D575-9341-D2B277FFDD9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E7B43D83-0EBB-3A66-338C-0C47ADE94859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3573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>
            <a:extLst>
              <a:ext uri="{FF2B5EF4-FFF2-40B4-BE49-F238E27FC236}">
                <a16:creationId xmlns:a16="http://schemas.microsoft.com/office/drawing/2014/main" id="{F73F856C-ED2E-1B4C-2720-3566C7BD41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914400"/>
            <a:ext cx="22553613" cy="11887200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</p:spTree>
    <p:extLst>
      <p:ext uri="{BB962C8B-B14F-4D97-AF65-F5344CB8AC3E}">
        <p14:creationId xmlns:p14="http://schemas.microsoft.com/office/powerpoint/2010/main" val="41577889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7EADE774-88EC-B280-4F64-5392DD83F07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3178175"/>
            <a:ext cx="22553613" cy="9623425"/>
          </a:xfrm>
          <a:prstGeom prst="roundRect">
            <a:avLst>
              <a:gd name="adj" fmla="val 5023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</p:spTree>
    <p:extLst>
      <p:ext uri="{BB962C8B-B14F-4D97-AF65-F5344CB8AC3E}">
        <p14:creationId xmlns:p14="http://schemas.microsoft.com/office/powerpoint/2010/main" val="24321441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1047413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4" name="Текст 10">
            <a:extLst>
              <a:ext uri="{FF2B5EF4-FFF2-40B4-BE49-F238E27FC236}">
                <a16:creationId xmlns:a16="http://schemas.microsoft.com/office/drawing/2014/main" id="{1B0747F5-E39A-0359-DC65-39AF2D7CA1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300897"/>
            <a:ext cx="18718213" cy="1334478"/>
          </a:xfr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Рисунок 6">
            <a:extLst>
              <a:ext uri="{FF2B5EF4-FFF2-40B4-BE49-F238E27FC236}">
                <a16:creationId xmlns:a16="http://schemas.microsoft.com/office/drawing/2014/main" id="{64156371-3BA3-972B-DE33-BC6F810572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4086225"/>
            <a:ext cx="22553613" cy="8715375"/>
          </a:xfrm>
          <a:prstGeom prst="roundRect">
            <a:avLst>
              <a:gd name="adj" fmla="val 5023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</p:spTree>
    <p:extLst>
      <p:ext uri="{BB962C8B-B14F-4D97-AF65-F5344CB8AC3E}">
        <p14:creationId xmlns:p14="http://schemas.microsoft.com/office/powerpoint/2010/main" val="5205400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226377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AFA1FDA4-FE4E-0854-0AAC-7770B2D0A2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3643316"/>
            <a:ext cx="16800513" cy="900109"/>
          </a:xfr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7000D78E-C648-5195-B3A9-1D251AE480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4992688"/>
            <a:ext cx="22553613" cy="7808912"/>
          </a:xfrm>
          <a:prstGeom prst="roundRect">
            <a:avLst>
              <a:gd name="adj" fmla="val 6575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</p:spTree>
    <p:extLst>
      <p:ext uri="{BB962C8B-B14F-4D97-AF65-F5344CB8AC3E}">
        <p14:creationId xmlns:p14="http://schemas.microsoft.com/office/powerpoint/2010/main" val="23849975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116766" cy="226377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1" y="5449888"/>
            <a:ext cx="10116765" cy="63515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8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8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Подзаголовок текстового блока</a:t>
            </a:r>
          </a:p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вводная часть для маркированного </a:t>
            </a:r>
            <a:br>
              <a:rPr lang="ru-RU" dirty="0"/>
            </a:br>
            <a:r>
              <a:rPr lang="ru-RU" dirty="0"/>
              <a:t>или нумерованного списка:</a:t>
            </a:r>
          </a:p>
          <a:p>
            <a:pPr lvl="2"/>
            <a:r>
              <a:rPr lang="ru-RU" dirty="0"/>
              <a:t>Маркированный текст</a:t>
            </a:r>
          </a:p>
          <a:p>
            <a:pPr lvl="3"/>
            <a:r>
              <a:rPr lang="ru-RU" dirty="0"/>
              <a:t>Нумерованный текст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AFA1FDA4-FE4E-0854-0AAC-7770B2D0A2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1" y="3643316"/>
            <a:ext cx="10116766" cy="906462"/>
          </a:xfr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61813" y="904775"/>
            <a:ext cx="11506200" cy="1188720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3AF5F054-89C5-EADB-EF19-4959C6443C19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61F62EC4-0020-19E8-1818-91150ACFF7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</p:spTree>
    <p:extLst>
      <p:ext uri="{BB962C8B-B14F-4D97-AF65-F5344CB8AC3E}">
        <p14:creationId xmlns:p14="http://schemas.microsoft.com/office/powerpoint/2010/main" val="451443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226377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336713" y="3635375"/>
            <a:ext cx="9131300" cy="86169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F9279D-6154-5C9D-14C8-70CCB8E4DC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4086226"/>
            <a:ext cx="12372975" cy="8001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dirty="0"/>
              <a:t>Подзаголовок текстового блока</a:t>
            </a:r>
          </a:p>
          <a:p>
            <a:pPr lvl="4"/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B28AE4A-C1B2-FF27-2A8B-2516B60522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00" y="4992688"/>
            <a:ext cx="12372975" cy="6351587"/>
          </a:xfrm>
        </p:spPr>
        <p:txBody>
          <a:bodyPr/>
          <a:lstStyle>
            <a:lvl2pPr>
              <a:spcAft>
                <a:spcPts val="2400"/>
              </a:spcAft>
              <a:defRPr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B3E580-3E4C-C129-1E0B-E760048C650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3CFE11-5481-343F-C8C1-6DB5055EB4E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1C400EB2-75B1-BD31-F10E-0DE8C23A4724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5767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226377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1" y="5900738"/>
            <a:ext cx="7212012" cy="590073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текст:</a:t>
            </a:r>
          </a:p>
          <a:p>
            <a:pPr lvl="2"/>
            <a:r>
              <a:rPr lang="ru-RU" dirty="0"/>
              <a:t>Маркированный текст</a:t>
            </a:r>
          </a:p>
          <a:p>
            <a:pPr lvl="3"/>
            <a:r>
              <a:rPr lang="ru-RU" dirty="0"/>
              <a:t>Нумерованный текст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254413" y="3635375"/>
            <a:ext cx="7213600" cy="86169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3817DA1-6357-A517-2DBF-99B8AEC3B8CF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14400" y="4086225"/>
            <a:ext cx="7212014" cy="1363663"/>
          </a:xfrm>
        </p:spPr>
        <p:txBody>
          <a:bodyPr/>
          <a:lstStyle>
            <a:lvl1pPr>
              <a:defRPr>
                <a:latin typeface="YS Text Bold" pitchFamily="2" charset="-52"/>
                <a:cs typeface="YS Text Bold" pitchFamily="2" charset="-52"/>
              </a:defRPr>
            </a:lvl1pPr>
          </a:lstStyle>
          <a:p>
            <a:pPr lvl="1"/>
            <a:r>
              <a:rPr lang="ru-RU" dirty="0"/>
              <a:t>Подзаголовок </a:t>
            </a:r>
            <a:br>
              <a:rPr lang="ru-RU" dirty="0"/>
            </a:br>
            <a:r>
              <a:rPr lang="ru-RU" dirty="0"/>
              <a:t>текстового блока</a:t>
            </a:r>
          </a:p>
        </p:txBody>
      </p:sp>
      <p:sp>
        <p:nvSpPr>
          <p:cNvPr id="3" name="Рисунок 6">
            <a:extLst>
              <a:ext uri="{FF2B5EF4-FFF2-40B4-BE49-F238E27FC236}">
                <a16:creationId xmlns:a16="http://schemas.microsoft.com/office/drawing/2014/main" id="{BCBFC08B-F6BD-0C13-260B-821CA9B0436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83613" y="3635375"/>
            <a:ext cx="7213600" cy="86169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77C769-C305-054F-939C-8CDD83AD074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8C9E17-5119-2CD1-CCF8-2DE4FDE5A0A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F2CF2A39-1770-139A-BFFF-9AC3CDC7745B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28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 userDrawn="1"/>
        </p:nvSpPr>
        <p:spPr>
          <a:xfrm>
            <a:off x="913605" y="914400"/>
            <a:ext cx="22554408" cy="8166101"/>
          </a:xfrm>
          <a:prstGeom prst="roundRect">
            <a:avLst>
              <a:gd name="adj" fmla="val 6130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E1A1A0-9391-7567-09F8-A7A98F49F1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37516" y="1370737"/>
            <a:ext cx="1871593" cy="537388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124738" cy="3629026"/>
          </a:xfrm>
        </p:spPr>
        <p:txBody>
          <a:bodyPr/>
          <a:lstStyle>
            <a:lvl1pPr>
              <a:lnSpc>
                <a:spcPct val="80000"/>
              </a:lnSpc>
              <a:defRPr sz="8800"/>
            </a:lvl1pPr>
          </a:lstStyle>
          <a:p>
            <a:r>
              <a:rPr lang="ru-RU" dirty="0"/>
              <a:t>Очень длинное название если </a:t>
            </a:r>
            <a:br>
              <a:rPr lang="ru-RU" dirty="0"/>
            </a:br>
            <a:r>
              <a:rPr lang="ru-RU" dirty="0"/>
              <a:t>необходимо разместить </a:t>
            </a:r>
            <a:br>
              <a:rPr lang="ru-RU" dirty="0"/>
            </a:br>
            <a:r>
              <a:rPr lang="ru-RU" dirty="0"/>
              <a:t>заголовок в две или три строки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207038" cy="1816100"/>
          </a:xfr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B8007913-2987-18FD-0268-2302A8D8D4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40603" y="1363663"/>
            <a:ext cx="9077325" cy="908050"/>
          </a:xfrm>
        </p:spPr>
        <p:txBody>
          <a:bodyPr/>
          <a:lstStyle>
            <a:lvl1pPr algn="r"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/ Название конференции</a:t>
            </a:r>
          </a:p>
        </p:txBody>
      </p:sp>
      <p:sp>
        <p:nvSpPr>
          <p:cNvPr id="5" name="Рисунок 13">
            <a:extLst>
              <a:ext uri="{FF2B5EF4-FFF2-40B4-BE49-F238E27FC236}">
                <a16:creationId xmlns:a16="http://schemas.microsoft.com/office/drawing/2014/main" id="{6C8BFE9F-CF88-7743-1012-2B9586EB91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C8591E23-AB86-1B41-784A-7FCC7D1F56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85090" y="10295467"/>
            <a:ext cx="6816223" cy="599547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DBF50DBE-6DA9-6B6D-88B4-6878D9069B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090" y="11108266"/>
            <a:ext cx="6816223" cy="1144059"/>
          </a:xfrm>
        </p:spPr>
        <p:txBody>
          <a:bodyPr tIns="72000"/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</p:spTree>
    <p:extLst>
      <p:ext uri="{BB962C8B-B14F-4D97-AF65-F5344CB8AC3E}">
        <p14:creationId xmlns:p14="http://schemas.microsoft.com/office/powerpoint/2010/main" val="304627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 userDrawn="1">
          <p15:clr>
            <a:srgbClr val="547EB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116766" cy="362902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слайда в две </a:t>
            </a:r>
            <a:br>
              <a:rPr lang="ru-RU" dirty="0"/>
            </a:br>
            <a:r>
              <a:rPr lang="ru-RU" dirty="0"/>
              <a:t>или три строки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1" y="5887636"/>
            <a:ext cx="12315216" cy="591384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Информационный текстовый блок,</a:t>
            </a:r>
            <a:br>
              <a:rPr lang="ru-RU" dirty="0"/>
            </a:br>
            <a:r>
              <a:rPr lang="ru-RU" dirty="0"/>
              <a:t>вводная часть для маркированного </a:t>
            </a:r>
            <a:br>
              <a:rPr lang="ru-RU" dirty="0"/>
            </a:br>
            <a:r>
              <a:rPr lang="ru-RU" dirty="0"/>
              <a:t>или нумерованного списка:</a:t>
            </a:r>
          </a:p>
          <a:p>
            <a:pPr lvl="2"/>
            <a:r>
              <a:rPr lang="ru-RU" dirty="0"/>
              <a:t>Маркированный текст</a:t>
            </a:r>
          </a:p>
          <a:p>
            <a:pPr lvl="3"/>
            <a:r>
              <a:rPr lang="ru-RU" dirty="0"/>
              <a:t>Нумерованный текст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336713" y="914400"/>
            <a:ext cx="9131300" cy="11337925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3817DA1-6357-A517-2DBF-99B8AEC3B8CF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914400" y="4981172"/>
            <a:ext cx="12315218" cy="906463"/>
          </a:xfrm>
        </p:spPr>
        <p:txBody>
          <a:bodyPr/>
          <a:lstStyle>
            <a:lvl1pPr>
              <a:defRPr>
                <a:latin typeface="YS Text Bold" pitchFamily="2" charset="-52"/>
                <a:cs typeface="YS Text Bold" pitchFamily="2" charset="-52"/>
              </a:defRPr>
            </a:lvl1pPr>
          </a:lstStyle>
          <a:p>
            <a:pPr lvl="1"/>
            <a:r>
              <a:rPr lang="ru-RU" dirty="0"/>
              <a:t>Подзаголовок текстового блока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C507E2-B979-2BB3-540F-C9B79EA3379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A656B8-97FA-3828-6B73-C1A12A6A9A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B80A6211-4811-402F-2CCE-3529315A588C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327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129837" cy="272097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47445" y="4064013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200"/>
              </a:spcAft>
              <a:defRPr>
                <a:solidFill>
                  <a:schemeClr val="tx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61813" y="914400"/>
            <a:ext cx="11506200" cy="11337925"/>
          </a:xfrm>
          <a:prstGeom prst="roundRect">
            <a:avLst>
              <a:gd name="adj" fmla="val 4385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1" name="Рисунок 40">
            <a:extLst>
              <a:ext uri="{FF2B5EF4-FFF2-40B4-BE49-F238E27FC236}">
                <a16:creationId xmlns:a16="http://schemas.microsoft.com/office/drawing/2014/main" id="{6E8436B7-3312-6B38-419D-0707DB9F81E4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945537" y="4085914"/>
            <a:ext cx="1440000" cy="144000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6" name="Текст 9">
            <a:extLst>
              <a:ext uri="{FF2B5EF4-FFF2-40B4-BE49-F238E27FC236}">
                <a16:creationId xmlns:a16="http://schemas.microsoft.com/office/drawing/2014/main" id="{3040AC92-2C2C-F3C1-C604-A1B64998D2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47445" y="6786575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200"/>
              </a:spcAft>
              <a:defRPr>
                <a:solidFill>
                  <a:schemeClr val="tx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57" name="Рисунок 40">
            <a:extLst>
              <a:ext uri="{FF2B5EF4-FFF2-40B4-BE49-F238E27FC236}">
                <a16:creationId xmlns:a16="http://schemas.microsoft.com/office/drawing/2014/main" id="{5408A8D4-DE01-272F-0DFA-34810748E039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945537" y="6808476"/>
            <a:ext cx="1440000" cy="144000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CF646314-5DE2-B13B-7A99-D91B49E5E0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47445" y="9509138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200"/>
              </a:spcAft>
              <a:defRPr>
                <a:solidFill>
                  <a:schemeClr val="tx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59" name="Рисунок 40">
            <a:extLst>
              <a:ext uri="{FF2B5EF4-FFF2-40B4-BE49-F238E27FC236}">
                <a16:creationId xmlns:a16="http://schemas.microsoft.com/office/drawing/2014/main" id="{22AB9B98-71CC-4CB0-BF31-670C6650E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945537" y="9531039"/>
            <a:ext cx="1440000" cy="144000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FEE215-77DF-F1B2-EA14-59325FD68A3F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DD0A18-AA88-10AE-9A0E-843E8FC17434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28101B23-AC0B-0274-4F3B-592B87A326FE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163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1166" y="4992689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462" y="3178175"/>
            <a:ext cx="9092651" cy="90741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E88CD4E8-81E7-E19E-BC8A-B6B0BB89D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31164" y="3189715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1"/>
          </a:solidFill>
        </p:spPr>
        <p:txBody>
          <a:bodyPr anchor="ctr" anchorCtr="1"/>
          <a:lstStyle>
            <a:lvl1pPr>
              <a:defRPr sz="60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033C113A-F2DF-3D8B-2EBF-6C482EF3AA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714914" y="4992689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1D69AB1B-C34A-1BF3-4319-23E5F992EB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714912" y="3189715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1"/>
          </a:solidFill>
        </p:spPr>
        <p:txBody>
          <a:bodyPr anchor="ctr" anchorCtr="1"/>
          <a:lstStyle>
            <a:lvl1pPr>
              <a:defRPr sz="60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AFE42013-6B78-80B2-828E-39DB189361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31166" y="9529763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19D359BC-A716-F0DE-4978-EA1BA7DCA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031164" y="7726789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1"/>
          </a:solidFill>
        </p:spPr>
        <p:txBody>
          <a:bodyPr anchor="ctr" anchorCtr="1"/>
          <a:lstStyle>
            <a:lvl1pPr>
              <a:defRPr sz="60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F67E3AD9-E2A0-CB0B-9C3C-EE2127E364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714914" y="9529763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3277FBDA-823A-566F-AFE1-31AF5E97CCB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714912" y="7726789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1"/>
          </a:solidFill>
        </p:spPr>
        <p:txBody>
          <a:bodyPr anchor="ctr" anchorCtr="1"/>
          <a:lstStyle>
            <a:lvl1pPr>
              <a:defRPr sz="60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C606509-A4CF-74B4-13B1-304A1698289E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4BD23-0CAB-9ACA-6150-763175DA616D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543A9985-8A10-037F-42EC-6834787B5EBD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8658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8718213" cy="135731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728914"/>
            <a:ext cx="22553613" cy="9523411"/>
          </a:xfrm>
          <a:prstGeom prst="rect">
            <a:avLst/>
          </a:prstGeom>
          <a:solidFill>
            <a:schemeClr val="bg1"/>
          </a:solidFill>
        </p:spPr>
        <p:txBody>
          <a:bodyPr lIns="432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1D3673B6-F83C-1E7B-FB42-A48BF31A947C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7454FFE-938B-9A81-4D63-8F39C7CD24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EC741B8-FB51-FB08-FB5F-A7CE57F7CC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9830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8718213" cy="226377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4086223"/>
            <a:ext cx="22553613" cy="8166101"/>
          </a:xfrm>
          <a:prstGeom prst="rect">
            <a:avLst/>
          </a:prstGeom>
          <a:solidFill>
            <a:schemeClr val="bg1"/>
          </a:solidFill>
        </p:spPr>
        <p:txBody>
          <a:bodyPr lIns="432000" tIns="360000" bIns="360000">
            <a:noAutofit/>
          </a:bodyPr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BDA58293-BF3A-5A41-BA40-247EF7B0AFE0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6E64DE-886E-7AC3-C3EB-A6C14BFB892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F3794D-9C6B-2B5D-5C29-C1B4BE02BD7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7184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6741041" cy="362902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Короткий</a:t>
            </a:r>
            <a:br>
              <a:rPr lang="ru-RU" dirty="0"/>
            </a:br>
            <a:r>
              <a:rPr lang="ru-RU" dirty="0"/>
              <a:t>заголовок слайда 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83613" y="914401"/>
            <a:ext cx="14868000" cy="11337924"/>
          </a:xfrm>
          <a:prstGeom prst="rect">
            <a:avLst/>
          </a:prstGeom>
          <a:solidFill>
            <a:schemeClr val="bg1"/>
          </a:solidFill>
        </p:spPr>
        <p:txBody>
          <a:bodyPr lIns="432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C92BE60D-5AF8-403A-892B-40B0A20282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2" y="5887636"/>
            <a:ext cx="6741040" cy="591384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" name="Текст 9">
            <a:extLst>
              <a:ext uri="{FF2B5EF4-FFF2-40B4-BE49-F238E27FC236}">
                <a16:creationId xmlns:a16="http://schemas.microsoft.com/office/drawing/2014/main" id="{DF65F8FE-B518-7095-D759-7B8669FED3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2" y="4992688"/>
            <a:ext cx="6741040" cy="621034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B9FA3-F0AF-CEAF-39D0-4FA29E24B4C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49B042-6E8C-566D-7D31-182889D2705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2303091B-1737-A22E-0F80-2168D5CF76AF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265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914400"/>
            <a:ext cx="22553613" cy="10887075"/>
          </a:xfrm>
          <a:prstGeom prst="rect">
            <a:avLst/>
          </a:prstGeom>
          <a:solidFill>
            <a:schemeClr val="bg1"/>
          </a:solidFill>
        </p:spPr>
        <p:txBody>
          <a:bodyPr lIns="360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5DE389-7C31-B5B6-558B-A90363D4F2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CD85B8-197F-CDEC-B046-31DDBD6B04E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10B881E1-B151-4396-F55B-3E983848BDBF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45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EB7802-75DF-D6A9-08D2-F4BAE7B3CAFB}"/>
              </a:ext>
            </a:extLst>
          </p:cNvPr>
          <p:cNvSpPr txBox="1"/>
          <p:nvPr userDrawn="1"/>
        </p:nvSpPr>
        <p:spPr>
          <a:xfrm>
            <a:off x="12419013" y="914400"/>
            <a:ext cx="11048999" cy="10887075"/>
          </a:xfrm>
          <a:prstGeom prst="roundRect">
            <a:avLst>
              <a:gd name="adj" fmla="val 5231"/>
            </a:avLst>
          </a:prstGeom>
          <a:solidFill>
            <a:schemeClr val="tx2"/>
          </a:solidFill>
          <a:ln w="127000" cap="rnd" cmpd="sng">
            <a:noFill/>
          </a:ln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617200" cy="4078288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в две, 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83FA70D-C4C9-DF6D-70EB-43316F9B80B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993512" y="1389063"/>
            <a:ext cx="9900000" cy="9900000"/>
          </a:xfrm>
          <a:prstGeom prst="roundRect">
            <a:avLst>
              <a:gd name="adj" fmla="val 3600"/>
            </a:avLst>
          </a:prstGeom>
        </p:spPr>
        <p:txBody>
          <a:bodyPr anchor="ctr" anchorCtr="1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95A564D-274F-23B2-07A3-17BAE07421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1" y="5449888"/>
            <a:ext cx="10591799" cy="635158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F9494E-81F5-AAF3-B271-DAF575DE310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4BF782-6004-0E73-7247-FC9F2744EBD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450F354E-797C-92F4-EA00-03F72172818D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8737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5294312" cy="4078288"/>
          </a:xfrm>
        </p:spPr>
        <p:txBody>
          <a:bodyPr/>
          <a:lstStyle>
            <a:lvl1pPr>
              <a:defRPr sz="6000"/>
            </a:lvl1pPr>
          </a:lstStyle>
          <a:p>
            <a:r>
              <a:rPr lang="ru-RU" dirty="0"/>
              <a:t>Короткий</a:t>
            </a:r>
            <a:br>
              <a:rPr lang="ru-RU" dirty="0"/>
            </a:b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95A564D-274F-23B2-07A3-17BAE07421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1" y="5449888"/>
            <a:ext cx="5294312" cy="635158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F225D-511F-E9DB-EEB6-DCE7816DDAB2}"/>
              </a:ext>
            </a:extLst>
          </p:cNvPr>
          <p:cNvSpPr txBox="1"/>
          <p:nvPr userDrawn="1"/>
        </p:nvSpPr>
        <p:spPr>
          <a:xfrm>
            <a:off x="15290800" y="914400"/>
            <a:ext cx="8177212" cy="10887075"/>
          </a:xfrm>
          <a:prstGeom prst="roundRect">
            <a:avLst>
              <a:gd name="adj" fmla="val 6163"/>
            </a:avLst>
          </a:prstGeom>
          <a:solidFill>
            <a:schemeClr val="tx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2F3718C4-19A1-A5FE-F753-2B7B922C2A1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797212" y="1363663"/>
            <a:ext cx="7190191" cy="7259637"/>
          </a:xfrm>
          <a:prstGeom prst="roundRect">
            <a:avLst>
              <a:gd name="adj" fmla="val 5476"/>
            </a:avLst>
          </a:prstGeom>
        </p:spPr>
        <p:txBody>
          <a:bodyPr anchor="ctr" anchorCtr="1"/>
          <a:lstStyle>
            <a:lvl1pPr algn="ctr">
              <a:defRPr sz="4800"/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6FA81153-DE95-9A6E-A5DF-857991FDC0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797213" y="9080500"/>
            <a:ext cx="7170930" cy="2246313"/>
          </a:xfrm>
        </p:spPr>
        <p:txBody>
          <a:bodyPr/>
          <a:lstStyle>
            <a:lvl1pPr marL="0" indent="0" algn="ctr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368D1-7146-32D4-75DE-9318C0F2A27D}"/>
              </a:ext>
            </a:extLst>
          </p:cNvPr>
          <p:cNvSpPr txBox="1"/>
          <p:nvPr userDrawn="1"/>
        </p:nvSpPr>
        <p:spPr>
          <a:xfrm>
            <a:off x="6665913" y="914400"/>
            <a:ext cx="8177212" cy="10887075"/>
          </a:xfrm>
          <a:prstGeom prst="roundRect">
            <a:avLst>
              <a:gd name="adj" fmla="val 6163"/>
            </a:avLst>
          </a:prstGeom>
          <a:solidFill>
            <a:schemeClr val="tx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EC6228D5-58A3-A126-0F3B-D909602B67D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172325" y="1363663"/>
            <a:ext cx="7190191" cy="7259637"/>
          </a:xfrm>
          <a:prstGeom prst="roundRect">
            <a:avLst>
              <a:gd name="adj" fmla="val 5476"/>
            </a:avLst>
          </a:prstGeom>
        </p:spPr>
        <p:txBody>
          <a:bodyPr anchor="ctr" anchorCtr="1"/>
          <a:lstStyle>
            <a:lvl1pPr algn="ctr">
              <a:defRPr sz="4800"/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98812845-9C96-E4F7-562E-C3A52BC4D1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72326" y="9080500"/>
            <a:ext cx="7170930" cy="2246313"/>
          </a:xfrm>
        </p:spPr>
        <p:txBody>
          <a:bodyPr/>
          <a:lstStyle>
            <a:lvl1pPr marL="0" indent="0" algn="ctr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3EE1C7-CC70-9A28-645B-D5C0C90E773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54E054-357F-CCDF-3A3B-DF9AFCF7E17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23D592DD-77C9-14AC-AB87-42B91448C2D0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18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879513" y="2728913"/>
            <a:ext cx="9576000" cy="9523412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C980D481-C7E8-B6A9-1905-1D331730F9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1" y="2728914"/>
            <a:ext cx="12096000" cy="9523411"/>
          </a:xfrm>
          <a:prstGeom prst="rect">
            <a:avLst/>
          </a:prstGeom>
          <a:solidFill>
            <a:schemeClr val="bg1"/>
          </a:solidFill>
        </p:spPr>
        <p:txBody>
          <a:bodyPr lIns="360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85AE58-D5A0-7E16-8F94-67E865A41C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E6E3ED-D967-A4FB-A1B5-434CA66FF50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144C2819-BC14-F431-A4C6-49FD47D3B252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82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E71B0-BD40-9A6F-D083-6027305AC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17125"/>
            <a:ext cx="22553613" cy="1911788"/>
          </a:xfrm>
        </p:spPr>
        <p:txBody>
          <a:bodyPr lIns="0" tIns="0" rIns="0"/>
          <a:lstStyle>
            <a:lvl1pPr>
              <a:defRPr sz="140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Кто я?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2F33F20B-D946-3176-B5D2-E48CB9EE9A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3635375"/>
            <a:ext cx="8204200" cy="8166100"/>
          </a:xfrm>
          <a:prstGeom prst="roundRect">
            <a:avLst>
              <a:gd name="adj" fmla="val 35373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811C2CE-0C9A-0E50-E5C0-F991497657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74400" y="5449888"/>
            <a:ext cx="11513226" cy="4987925"/>
          </a:xfrm>
        </p:spPr>
        <p:txBody>
          <a:bodyPr/>
          <a:lstStyle>
            <a:lvl1pPr marL="0" indent="0">
              <a:spcAft>
                <a:spcPts val="2400"/>
              </a:spcAft>
              <a:defRPr>
                <a:solidFill>
                  <a:schemeClr val="bg1">
                    <a:lumMod val="25000"/>
                    <a:lumOff val="75000"/>
                  </a:schemeClr>
                </a:solidFill>
              </a:defRPr>
            </a:lvl1pPr>
            <a:lvl3pPr marL="571500" indent="-571500">
              <a:buClr>
                <a:schemeClr val="tx2"/>
              </a:buClr>
              <a:buFont typeface="Wingdings" panose="05000000000000000000" pitchFamily="2" charset="2"/>
              <a:buChar char="§"/>
              <a:defRPr lang="ru-RU" sz="4000" kern="12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ru-RU" dirty="0"/>
              <a:t>Профессия, 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  <a:p>
            <a:pPr lvl="2"/>
            <a:r>
              <a:rPr lang="ru-RU" dirty="0"/>
              <a:t>Чем занимаюсь</a:t>
            </a:r>
          </a:p>
          <a:p>
            <a:pPr lvl="2"/>
            <a:r>
              <a:rPr lang="ru-RU" dirty="0"/>
              <a:t>Описание работы</a:t>
            </a:r>
          </a:p>
          <a:p>
            <a:pPr lvl="2"/>
            <a:r>
              <a:rPr lang="ru-RU" dirty="0"/>
              <a:t>Проекты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D28394-F49D-A062-B88A-531076B26E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70679" y="4086225"/>
            <a:ext cx="11438483" cy="906463"/>
          </a:xfrm>
        </p:spPr>
        <p:txBody>
          <a:bodyPr tIns="72000"/>
          <a:lstStyle>
            <a:lvl1pPr>
              <a:defRPr sz="600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DB44FBF8-4521-AFF9-994D-497B6C06EFDF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F759A3-3BAC-EB93-81D8-826F49B706A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1207EB-D862-85F2-D1FC-532F052CE5F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729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C980D481-C7E8-B6A9-1905-1D331730F9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728914"/>
            <a:ext cx="12096000" cy="9523411"/>
          </a:xfrm>
          <a:prstGeom prst="rect">
            <a:avLst/>
          </a:prstGeom>
          <a:solidFill>
            <a:schemeClr val="bg1"/>
          </a:solidFill>
        </p:spPr>
        <p:txBody>
          <a:bodyPr lIns="360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B0410BD-8B46-8B94-7548-346FCF68FE3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879513" y="2728913"/>
            <a:ext cx="9576000" cy="9523411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Скриншот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CDE32A-6343-9113-BAC3-89C2C612CE9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9CA6FC-868B-E217-C799-558FD4154C0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8DC485C5-21EB-7053-FB95-F4FC918FDBCA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3335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B0410BD-8B46-8B94-7548-346FCF68FE3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419013" y="2728117"/>
            <a:ext cx="11049000" cy="9524207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Скриншот</a:t>
            </a:r>
          </a:p>
        </p:txBody>
      </p:sp>
      <p:sp>
        <p:nvSpPr>
          <p:cNvPr id="5" name="Рисунок 6">
            <a:extLst>
              <a:ext uri="{FF2B5EF4-FFF2-40B4-BE49-F238E27FC236}">
                <a16:creationId xmlns:a16="http://schemas.microsoft.com/office/drawing/2014/main" id="{2E94B0A8-A27E-BF43-591D-CAAD95C3DD2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400" y="2728119"/>
            <a:ext cx="10583333" cy="9524206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772DAD-2CEE-5FEE-4967-821DAA066150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48B78E-32A5-24F0-AC7F-5C45EBAEB17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3E1C420A-2583-DF72-A628-C8ED0689E7B4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858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 userDrawn="1"/>
        </p:nvSpPr>
        <p:spPr>
          <a:xfrm>
            <a:off x="913605" y="914400"/>
            <a:ext cx="13929520" cy="10887075"/>
          </a:xfrm>
          <a:prstGeom prst="roundRect">
            <a:avLst>
              <a:gd name="adj" fmla="val 4757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E1A1A0-9391-7567-09F8-A7A98F49F1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37516" y="1370737"/>
            <a:ext cx="1871593" cy="537388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Спасибо!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7152609" cy="479222"/>
          </a:xfrm>
        </p:spPr>
        <p:txBody>
          <a:bodyPr/>
          <a:lstStyle>
            <a:lvl1pPr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7152609" cy="908050"/>
          </a:xfrm>
        </p:spPr>
        <p:txBody>
          <a:bodyPr tIns="72000"/>
          <a:lstStyle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D9AC5-EC05-0A75-E518-B8814D499525}"/>
              </a:ext>
            </a:extLst>
          </p:cNvPr>
          <p:cNvSpPr txBox="1"/>
          <p:nvPr userDrawn="1"/>
        </p:nvSpPr>
        <p:spPr>
          <a:xfrm>
            <a:off x="15290800" y="914400"/>
            <a:ext cx="8177212" cy="10887075"/>
          </a:xfrm>
          <a:prstGeom prst="roundRect">
            <a:avLst>
              <a:gd name="adj" fmla="val 6163"/>
            </a:avLst>
          </a:prstGeom>
          <a:solidFill>
            <a:schemeClr val="tx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1B8D27EE-0B58-47B0-70D5-6A8BFFC7D8B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797212" y="1363663"/>
            <a:ext cx="7190191" cy="7259637"/>
          </a:xfrm>
          <a:prstGeom prst="roundRect">
            <a:avLst>
              <a:gd name="adj" fmla="val 5476"/>
            </a:avLst>
          </a:prstGeom>
        </p:spPr>
        <p:txBody>
          <a:bodyPr anchor="ctr" anchorCtr="1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FD2291EA-A1EA-D4CB-E119-7B90B69C38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797213" y="9080500"/>
            <a:ext cx="7170930" cy="2246313"/>
          </a:xfrm>
        </p:spPr>
        <p:txBody>
          <a:bodyPr/>
          <a:lstStyle>
            <a:lvl1pPr marL="0" indent="0" algn="ctr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3E25E7-0941-547F-4488-F6BC7F92417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</p:spTree>
    <p:extLst>
      <p:ext uri="{BB962C8B-B14F-4D97-AF65-F5344CB8AC3E}">
        <p14:creationId xmlns:p14="http://schemas.microsoft.com/office/powerpoint/2010/main" val="725992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 userDrawn="1">
          <p15:clr>
            <a:srgbClr val="547EB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 userDrawn="1"/>
        </p:nvSpPr>
        <p:spPr>
          <a:xfrm>
            <a:off x="913605" y="914400"/>
            <a:ext cx="16801308" cy="10887075"/>
          </a:xfrm>
          <a:prstGeom prst="roundRect">
            <a:avLst>
              <a:gd name="adj" fmla="val 4757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E1A1A0-9391-7567-09F8-A7A98F49F1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37516" y="1370737"/>
            <a:ext cx="1871593" cy="537388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Вопросы?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7152609" cy="479222"/>
          </a:xfrm>
        </p:spPr>
        <p:txBody>
          <a:bodyPr/>
          <a:lstStyle>
            <a:lvl1pPr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7152609" cy="908050"/>
          </a:xfrm>
        </p:spPr>
        <p:txBody>
          <a:bodyPr tIns="72000"/>
          <a:lstStyle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D584F6-2BA6-FDEE-4039-2024EDA8AE0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</p:spTree>
    <p:extLst>
      <p:ext uri="{BB962C8B-B14F-4D97-AF65-F5344CB8AC3E}">
        <p14:creationId xmlns:p14="http://schemas.microsoft.com/office/powerpoint/2010/main" val="503476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 userDrawn="1">
          <p15:clr>
            <a:srgbClr val="547EB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chemeClr val="bg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1084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058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7549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E1A1A0-9391-7567-09F8-A7A98F49F1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63383" y="1370737"/>
            <a:ext cx="1871593" cy="537388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1442" y="2728912"/>
            <a:ext cx="18207038" cy="4078288"/>
          </a:xfr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Короткое 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B8007913-2987-18FD-0268-2302A8D8D4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366470" y="1363663"/>
            <a:ext cx="9077325" cy="908050"/>
          </a:xfrm>
        </p:spPr>
        <p:txBody>
          <a:bodyPr/>
          <a:lstStyle>
            <a:lvl1pPr algn="r"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1">
                    <a:lumMod val="25000"/>
                    <a:lumOff val="75000"/>
                  </a:schemeClr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/ Название конференции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D856479C-16A4-514D-3D6A-F3D6ACBCDB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1442" y="6807200"/>
            <a:ext cx="18207038" cy="1816100"/>
          </a:xfr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6" name="Рисунок 13">
            <a:extLst>
              <a:ext uri="{FF2B5EF4-FFF2-40B4-BE49-F238E27FC236}">
                <a16:creationId xmlns:a16="http://schemas.microsoft.com/office/drawing/2014/main" id="{22AF0C2D-85E5-AA8C-05DF-5AB6EC47D97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21D40621-A50E-D2A6-67EC-5A16C41BBF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85090" y="10295467"/>
            <a:ext cx="6816223" cy="599547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0E923814-DC8D-FB0D-29E9-22B95651FA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090" y="11108266"/>
            <a:ext cx="6816223" cy="1144059"/>
          </a:xfrm>
        </p:spPr>
        <p:txBody>
          <a:bodyPr tIns="72000"/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</p:spTree>
    <p:extLst>
      <p:ext uri="{BB962C8B-B14F-4D97-AF65-F5344CB8AC3E}">
        <p14:creationId xmlns:p14="http://schemas.microsoft.com/office/powerpoint/2010/main" val="1857870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 userDrawn="1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ED3623-5DA7-9E17-AA1A-F3276B59C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294313" cy="1357313"/>
          </a:xfrm>
        </p:spPr>
        <p:txBody>
          <a:bodyPr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Рисунок 9">
            <a:extLst>
              <a:ext uri="{FF2B5EF4-FFF2-40B4-BE49-F238E27FC236}">
                <a16:creationId xmlns:a16="http://schemas.microsoft.com/office/drawing/2014/main" id="{2FA509F2-9B36-624D-827F-7F9981ADBB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97899" y="904914"/>
            <a:ext cx="3363913" cy="3181311"/>
          </a:xfrm>
          <a:prstGeom prst="roundRect">
            <a:avLst>
              <a:gd name="adj" fmla="val 40392"/>
            </a:avLst>
          </a:prstGeom>
          <a:solidFill>
            <a:srgbClr val="E8E8E8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0D2127D-B51D-597C-215B-88059A0CE4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97901" y="4371975"/>
            <a:ext cx="4292600" cy="620713"/>
          </a:xfr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307F91C8-EA68-CB0D-8D18-5587115E8A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97901" y="4992688"/>
            <a:ext cx="4292600" cy="1132945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5" name="Текст 9">
            <a:extLst>
              <a:ext uri="{FF2B5EF4-FFF2-40B4-BE49-F238E27FC236}">
                <a16:creationId xmlns:a16="http://schemas.microsoft.com/office/drawing/2014/main" id="{A27C1E5E-47E7-EEEB-2098-B52F1569A8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79513" y="4371975"/>
            <a:ext cx="4292600" cy="620713"/>
          </a:xfr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BC747126-0686-E3B6-4531-6BBAB78F97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79513" y="4992688"/>
            <a:ext cx="4292600" cy="1132945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8" name="Текст 9">
            <a:extLst>
              <a:ext uri="{FF2B5EF4-FFF2-40B4-BE49-F238E27FC236}">
                <a16:creationId xmlns:a16="http://schemas.microsoft.com/office/drawing/2014/main" id="{A2706436-9216-6246-1585-66257F6DC5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75413" y="4371975"/>
            <a:ext cx="4292600" cy="620713"/>
          </a:xfr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919DD9C-5A2F-FD58-2FB8-53EDF8A1C3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175413" y="4992688"/>
            <a:ext cx="4292600" cy="1132945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41" name="Текст 9">
            <a:extLst>
              <a:ext uri="{FF2B5EF4-FFF2-40B4-BE49-F238E27FC236}">
                <a16:creationId xmlns:a16="http://schemas.microsoft.com/office/drawing/2014/main" id="{AC8D93A4-EC99-D598-1F2B-557EBA8EC0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7901" y="10252075"/>
            <a:ext cx="4292600" cy="620713"/>
          </a:xfr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136EB02A-EE50-F50D-962D-0ADD6BF24F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97901" y="10872788"/>
            <a:ext cx="4292600" cy="1132945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44" name="Текст 9">
            <a:extLst>
              <a:ext uri="{FF2B5EF4-FFF2-40B4-BE49-F238E27FC236}">
                <a16:creationId xmlns:a16="http://schemas.microsoft.com/office/drawing/2014/main" id="{76A42933-55A8-1BE1-BA68-F0B38857C9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879513" y="10252075"/>
            <a:ext cx="4292600" cy="620713"/>
          </a:xfr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45" name="Текст 11">
            <a:extLst>
              <a:ext uri="{FF2B5EF4-FFF2-40B4-BE49-F238E27FC236}">
                <a16:creationId xmlns:a16="http://schemas.microsoft.com/office/drawing/2014/main" id="{D8A05A0C-7910-E6D2-0204-BB9F085D6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79513" y="10872788"/>
            <a:ext cx="4292600" cy="1132945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47" name="Текст 9">
            <a:extLst>
              <a:ext uri="{FF2B5EF4-FFF2-40B4-BE49-F238E27FC236}">
                <a16:creationId xmlns:a16="http://schemas.microsoft.com/office/drawing/2014/main" id="{15167372-F18C-CD29-6250-382641227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175413" y="10252075"/>
            <a:ext cx="4292600" cy="620713"/>
          </a:xfr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tx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48" name="Текст 11">
            <a:extLst>
              <a:ext uri="{FF2B5EF4-FFF2-40B4-BE49-F238E27FC236}">
                <a16:creationId xmlns:a16="http://schemas.microsoft.com/office/drawing/2014/main" id="{69E5A295-7EA5-C5DD-990F-D042AE27CF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75413" y="10872788"/>
            <a:ext cx="4292600" cy="1132945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Рисунок 9">
            <a:extLst>
              <a:ext uri="{FF2B5EF4-FFF2-40B4-BE49-F238E27FC236}">
                <a16:creationId xmlns:a16="http://schemas.microsoft.com/office/drawing/2014/main" id="{48BEF825-E74F-C4EB-F5BA-2E130C1956E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879513" y="904914"/>
            <a:ext cx="3363913" cy="3181311"/>
          </a:xfrm>
          <a:prstGeom prst="roundRect">
            <a:avLst>
              <a:gd name="adj" fmla="val 40392"/>
            </a:avLst>
          </a:prstGeom>
          <a:solidFill>
            <a:srgbClr val="E8E8E8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3" name="Рисунок 9">
            <a:extLst>
              <a:ext uri="{FF2B5EF4-FFF2-40B4-BE49-F238E27FC236}">
                <a16:creationId xmlns:a16="http://schemas.microsoft.com/office/drawing/2014/main" id="{8C1C25F6-59BB-BDD6-2E10-3CA4F79A778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9175413" y="904914"/>
            <a:ext cx="3363913" cy="3181311"/>
          </a:xfrm>
          <a:prstGeom prst="roundRect">
            <a:avLst>
              <a:gd name="adj" fmla="val 40392"/>
            </a:avLst>
          </a:prstGeom>
          <a:solidFill>
            <a:srgbClr val="E8E8E8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C83D602C-2217-0402-9F49-C893CD5F180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597899" y="6807200"/>
            <a:ext cx="3363913" cy="3181311"/>
          </a:xfrm>
          <a:prstGeom prst="roundRect">
            <a:avLst>
              <a:gd name="adj" fmla="val 40392"/>
            </a:avLst>
          </a:prstGeom>
          <a:solidFill>
            <a:srgbClr val="E8E8E8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8" name="Рисунок 9">
            <a:extLst>
              <a:ext uri="{FF2B5EF4-FFF2-40B4-BE49-F238E27FC236}">
                <a16:creationId xmlns:a16="http://schemas.microsoft.com/office/drawing/2014/main" id="{29429DFC-2636-29F4-6243-6A923815CE7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3879513" y="6807200"/>
            <a:ext cx="3363913" cy="3181311"/>
          </a:xfrm>
          <a:prstGeom prst="roundRect">
            <a:avLst>
              <a:gd name="adj" fmla="val 40392"/>
            </a:avLst>
          </a:prstGeom>
          <a:solidFill>
            <a:srgbClr val="E8E8E8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9" name="Рисунок 9">
            <a:extLst>
              <a:ext uri="{FF2B5EF4-FFF2-40B4-BE49-F238E27FC236}">
                <a16:creationId xmlns:a16="http://schemas.microsoft.com/office/drawing/2014/main" id="{38C4BE81-2E73-01EE-7DF5-6632BB9BFC0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9175413" y="6807200"/>
            <a:ext cx="3363913" cy="3181311"/>
          </a:xfrm>
          <a:prstGeom prst="roundRect">
            <a:avLst>
              <a:gd name="adj" fmla="val 40392"/>
            </a:avLst>
          </a:prstGeom>
          <a:solidFill>
            <a:srgbClr val="E8E8E8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F5F3A5E3-813F-3548-5001-D97AC652B10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4400" y="4371975"/>
            <a:ext cx="5292725" cy="65230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673049-7356-50CB-9E67-788EA5163D70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3A7AEA91-ADB2-8D59-E789-4E88FCF6B81B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7F23823A-421A-96AC-B0F3-CD270BFC5888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2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A7E1DE3-7C21-970B-3AFD-BB1A94134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2986317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BC4C285A-FA04-8A69-DBC2-16E0DA9428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4240" y="3168000"/>
            <a:ext cx="8493125" cy="11204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800CA1C-EC2B-2863-048E-DC03A8BBE0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824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0" name="Текст 31">
            <a:extLst>
              <a:ext uri="{FF2B5EF4-FFF2-40B4-BE49-F238E27FC236}">
                <a16:creationId xmlns:a16="http://schemas.microsoft.com/office/drawing/2014/main" id="{18189810-65B0-F02B-7A1A-8206E53CB6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4240" y="5004000"/>
            <a:ext cx="8493125" cy="11204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1A46992-8F6F-C4DD-FB5F-763EE1B3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6642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2" name="Текст 31">
            <a:extLst>
              <a:ext uri="{FF2B5EF4-FFF2-40B4-BE49-F238E27FC236}">
                <a16:creationId xmlns:a16="http://schemas.microsoft.com/office/drawing/2014/main" id="{155FCA2E-583E-192A-5E49-3C0F874A01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4240" y="6804000"/>
            <a:ext cx="8493125" cy="11204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AF01A7D1-EC7F-BBA6-5A41-B0315E53C5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4" name="Текст 31">
            <a:extLst>
              <a:ext uri="{FF2B5EF4-FFF2-40B4-BE49-F238E27FC236}">
                <a16:creationId xmlns:a16="http://schemas.microsoft.com/office/drawing/2014/main" id="{FD36AA81-3592-AE85-65CA-729D94799A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4240" y="8604000"/>
            <a:ext cx="8493125" cy="11204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B489E97F-148E-8321-D309-1578190A8F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013" y="2986317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46" name="Текст 31">
            <a:extLst>
              <a:ext uri="{FF2B5EF4-FFF2-40B4-BE49-F238E27FC236}">
                <a16:creationId xmlns:a16="http://schemas.microsoft.com/office/drawing/2014/main" id="{82153FCC-049E-8D47-1BFE-85A590A8DB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9011" y="3168000"/>
            <a:ext cx="8493125" cy="11204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5C37B027-49CE-5982-A53C-F1023BD1DC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19013" y="4824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07</a:t>
            </a:r>
          </a:p>
        </p:txBody>
      </p:sp>
      <p:sp>
        <p:nvSpPr>
          <p:cNvPr id="48" name="Текст 31">
            <a:extLst>
              <a:ext uri="{FF2B5EF4-FFF2-40B4-BE49-F238E27FC236}">
                <a16:creationId xmlns:a16="http://schemas.microsoft.com/office/drawing/2014/main" id="{0B75885C-D2B2-1E3B-9E41-0AE4B3DCAC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09011" y="5004000"/>
            <a:ext cx="8493125" cy="11204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9" name="Текст 29">
            <a:extLst>
              <a:ext uri="{FF2B5EF4-FFF2-40B4-BE49-F238E27FC236}">
                <a16:creationId xmlns:a16="http://schemas.microsoft.com/office/drawing/2014/main" id="{1B8E71F5-B793-807A-DCE9-37230CF4CF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419013" y="6642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08</a:t>
            </a:r>
          </a:p>
        </p:txBody>
      </p:sp>
      <p:sp>
        <p:nvSpPr>
          <p:cNvPr id="50" name="Текст 31">
            <a:extLst>
              <a:ext uri="{FF2B5EF4-FFF2-40B4-BE49-F238E27FC236}">
                <a16:creationId xmlns:a16="http://schemas.microsoft.com/office/drawing/2014/main" id="{FDE9DD1A-22B7-6AD1-9037-2A6D2CE322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09011" y="6804000"/>
            <a:ext cx="8493125" cy="11204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51" name="Текст 29">
            <a:extLst>
              <a:ext uri="{FF2B5EF4-FFF2-40B4-BE49-F238E27FC236}">
                <a16:creationId xmlns:a16="http://schemas.microsoft.com/office/drawing/2014/main" id="{1CDA999A-31B4-AEB8-F3D3-25E971290D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013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09</a:t>
            </a:r>
          </a:p>
        </p:txBody>
      </p:sp>
      <p:sp>
        <p:nvSpPr>
          <p:cNvPr id="52" name="Текст 31">
            <a:extLst>
              <a:ext uri="{FF2B5EF4-FFF2-40B4-BE49-F238E27FC236}">
                <a16:creationId xmlns:a16="http://schemas.microsoft.com/office/drawing/2014/main" id="{73FC580E-0590-BFD3-0875-0C2CD30EE1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909011" y="8604000"/>
            <a:ext cx="8493125" cy="11204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8" name="Текст 29">
            <a:extLst>
              <a:ext uri="{FF2B5EF4-FFF2-40B4-BE49-F238E27FC236}">
                <a16:creationId xmlns:a16="http://schemas.microsoft.com/office/drawing/2014/main" id="{B830E915-4E1E-D19E-6A87-748CCC92F4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0000" y="102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9" name="Текст 31">
            <a:extLst>
              <a:ext uri="{FF2B5EF4-FFF2-40B4-BE49-F238E27FC236}">
                <a16:creationId xmlns:a16="http://schemas.microsoft.com/office/drawing/2014/main" id="{14F33771-0296-E62E-5812-8E07403FC9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03795" y="10404000"/>
            <a:ext cx="8493125" cy="11204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C606F414-E89B-25BF-46CC-4610C3068A8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419013" y="102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10</a:t>
            </a:r>
          </a:p>
        </p:txBody>
      </p:sp>
      <p:sp>
        <p:nvSpPr>
          <p:cNvPr id="11" name="Текст 31">
            <a:extLst>
              <a:ext uri="{FF2B5EF4-FFF2-40B4-BE49-F238E27FC236}">
                <a16:creationId xmlns:a16="http://schemas.microsoft.com/office/drawing/2014/main" id="{C06E5ABD-771F-DF03-AF21-797C83EE34B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909011" y="10404000"/>
            <a:ext cx="8493125" cy="11204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A38BE8-E196-CC80-8380-17572FA60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F956FD6F-78D3-7BA8-0D28-F42752AF6B8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8A2572-AAA7-6BD7-6255-1B5DAF83387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D600F43D-CBDC-605E-0A02-C0E0A310BD1E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486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  <p15:guide id="2" orient="horz" pos="2007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A7E1DE3-7C21-970B-3AFD-BB1A94134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2988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BC4C285A-FA04-8A69-DBC2-16E0DA9428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2994" y="3168000"/>
            <a:ext cx="17760613" cy="13573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Первый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800CA1C-EC2B-2863-048E-DC03A8BBE0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82446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0" name="Текст 31">
            <a:extLst>
              <a:ext uri="{FF2B5EF4-FFF2-40B4-BE49-F238E27FC236}">
                <a16:creationId xmlns:a16="http://schemas.microsoft.com/office/drawing/2014/main" id="{18189810-65B0-F02B-7A1A-8206E53CB6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2994" y="5004000"/>
            <a:ext cx="17760613" cy="13573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Второй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1A46992-8F6F-C4DD-FB5F-763EE1B3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6642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2" name="Текст 31">
            <a:extLst>
              <a:ext uri="{FF2B5EF4-FFF2-40B4-BE49-F238E27FC236}">
                <a16:creationId xmlns:a16="http://schemas.microsoft.com/office/drawing/2014/main" id="{155FCA2E-583E-192A-5E49-3C0F874A01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2994" y="6804000"/>
            <a:ext cx="17760613" cy="13573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Третий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AF01A7D1-EC7F-BBA6-5A41-B0315E53C5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4" name="Текст 31">
            <a:extLst>
              <a:ext uri="{FF2B5EF4-FFF2-40B4-BE49-F238E27FC236}">
                <a16:creationId xmlns:a16="http://schemas.microsoft.com/office/drawing/2014/main" id="{FD36AA81-3592-AE85-65CA-729D94799A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94" y="8604000"/>
            <a:ext cx="17760613" cy="13573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Четвёртый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8CDADD99-CBE1-E3F3-E177-0B35382EF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0000" y="102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18" name="Текст 31">
            <a:extLst>
              <a:ext uri="{FF2B5EF4-FFF2-40B4-BE49-F238E27FC236}">
                <a16:creationId xmlns:a16="http://schemas.microsoft.com/office/drawing/2014/main" id="{4E699E0B-8CEC-44D2-54BB-F2C899D1AC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94" y="10404000"/>
            <a:ext cx="17760613" cy="13573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Пятый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1D9D25-AEDD-D8BE-65A7-8656BC395A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E364E27-49ED-8044-B49D-F1CC4E4EA85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1BADE26-768B-A0E7-A63B-A74CEC83808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C9E3B3B-623D-7236-A45E-A07F8E9CD010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48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A7E1DE3-7C21-970B-3AFD-BB1A94134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2988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800CA1C-EC2B-2863-048E-DC03A8BBE0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824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1A46992-8F6F-C4DD-FB5F-763EE1B3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6643207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AF01A7D1-EC7F-BBA6-5A41-B0315E53C5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>
              <a:defRPr sz="4800">
                <a:solidFill>
                  <a:schemeClr val="tx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B1D08228-C7AF-872F-9995-D4AA4448A10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2419013" y="2728913"/>
            <a:ext cx="11049000" cy="9072562"/>
          </a:xfrm>
          <a:prstGeom prst="roundRect">
            <a:avLst>
              <a:gd name="adj" fmla="val 5316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43E4ECD-25D2-D864-E087-29BBD4526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1093113" cy="1357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2" name="Текст 31">
            <a:extLst>
              <a:ext uri="{FF2B5EF4-FFF2-40B4-BE49-F238E27FC236}">
                <a16:creationId xmlns:a16="http://schemas.microsoft.com/office/drawing/2014/main" id="{1E06860A-80E4-C22D-4B4F-22F0C2AF73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2995" y="3168000"/>
            <a:ext cx="9632613" cy="13573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Первый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Текст 31">
            <a:extLst>
              <a:ext uri="{FF2B5EF4-FFF2-40B4-BE49-F238E27FC236}">
                <a16:creationId xmlns:a16="http://schemas.microsoft.com/office/drawing/2014/main" id="{B5EC6BE7-B874-5818-51A2-3EA6B8A51F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2995" y="5004000"/>
            <a:ext cx="9632613" cy="13573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Второй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Текст 31">
            <a:extLst>
              <a:ext uri="{FF2B5EF4-FFF2-40B4-BE49-F238E27FC236}">
                <a16:creationId xmlns:a16="http://schemas.microsoft.com/office/drawing/2014/main" id="{989725CD-2E95-3A4D-F70D-3CD8DEFA18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2995" y="6804000"/>
            <a:ext cx="9632613" cy="13573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Третий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Текст 31">
            <a:extLst>
              <a:ext uri="{FF2B5EF4-FFF2-40B4-BE49-F238E27FC236}">
                <a16:creationId xmlns:a16="http://schemas.microsoft.com/office/drawing/2014/main" id="{279D8385-B366-02B0-3485-3FAA77CBDA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95" y="8604000"/>
            <a:ext cx="9632613" cy="13573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Четвёртый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F5323130-FE07-A762-6623-EC854B566FF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ru-RU" dirty="0"/>
              <a:t>/ Название конференции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8642073-60B5-8F41-715D-8BF1BB8B79C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7A0E77C7-5C8B-6DEA-29AC-D9B84DC1AA65}"/>
              </a:ext>
            </a:extLst>
          </p:cNvPr>
          <p:cNvSpPr>
            <a:spLocks noChangeAspect="1"/>
          </p:cNvSpPr>
          <p:nvPr userDrawn="1"/>
        </p:nvSpPr>
        <p:spPr>
          <a:xfrm>
            <a:off x="914400" y="12489934"/>
            <a:ext cx="288000" cy="288000"/>
          </a:xfrm>
          <a:custGeom>
            <a:avLst/>
            <a:gdLst>
              <a:gd name="connsiteX0" fmla="*/ 183813 w 351376"/>
              <a:gd name="connsiteY0" fmla="*/ 70449 h 351376"/>
              <a:gd name="connsiteX1" fmla="*/ 102531 w 351376"/>
              <a:gd name="connsiteY1" fmla="*/ 139031 h 351376"/>
              <a:gd name="connsiteX2" fmla="*/ 145712 w 351376"/>
              <a:gd name="connsiteY2" fmla="*/ 210152 h 351376"/>
              <a:gd name="connsiteX3" fmla="*/ 97451 w 351376"/>
              <a:gd name="connsiteY3" fmla="*/ 281275 h 351376"/>
              <a:gd name="connsiteX4" fmla="*/ 138092 w 351376"/>
              <a:gd name="connsiteY4" fmla="*/ 281275 h 351376"/>
              <a:gd name="connsiteX5" fmla="*/ 188893 w 351376"/>
              <a:gd name="connsiteY5" fmla="*/ 202532 h 351376"/>
              <a:gd name="connsiteX6" fmla="*/ 171113 w 351376"/>
              <a:gd name="connsiteY6" fmla="*/ 189832 h 351376"/>
              <a:gd name="connsiteX7" fmla="*/ 138092 w 351376"/>
              <a:gd name="connsiteY7" fmla="*/ 136490 h 351376"/>
              <a:gd name="connsiteX8" fmla="*/ 183813 w 351376"/>
              <a:gd name="connsiteY8" fmla="*/ 98390 h 351376"/>
              <a:gd name="connsiteX9" fmla="*/ 201593 w 351376"/>
              <a:gd name="connsiteY9" fmla="*/ 98390 h 351376"/>
              <a:gd name="connsiteX10" fmla="*/ 201593 w 351376"/>
              <a:gd name="connsiteY10" fmla="*/ 281275 h 351376"/>
              <a:gd name="connsiteX11" fmla="*/ 237154 w 351376"/>
              <a:gd name="connsiteY11" fmla="*/ 281275 h 351376"/>
              <a:gd name="connsiteX12" fmla="*/ 237154 w 351376"/>
              <a:gd name="connsiteY12" fmla="*/ 70449 h 351376"/>
              <a:gd name="connsiteX13" fmla="*/ 175688 w 351376"/>
              <a:gd name="connsiteY13" fmla="*/ 0 h 351376"/>
              <a:gd name="connsiteX14" fmla="*/ 351376 w 351376"/>
              <a:gd name="connsiteY14" fmla="*/ 175688 h 351376"/>
              <a:gd name="connsiteX15" fmla="*/ 175688 w 351376"/>
              <a:gd name="connsiteY15" fmla="*/ 351376 h 351376"/>
              <a:gd name="connsiteX16" fmla="*/ 0 w 351376"/>
              <a:gd name="connsiteY16" fmla="*/ 175688 h 351376"/>
              <a:gd name="connsiteX17" fmla="*/ 175688 w 351376"/>
              <a:gd name="connsiteY17" fmla="*/ 0 h 3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376" h="351376">
                <a:moveTo>
                  <a:pt x="183813" y="70449"/>
                </a:moveTo>
                <a:cubicBezTo>
                  <a:pt x="130472" y="70449"/>
                  <a:pt x="102531" y="98390"/>
                  <a:pt x="102531" y="139031"/>
                </a:cubicBezTo>
                <a:cubicBezTo>
                  <a:pt x="102531" y="172051"/>
                  <a:pt x="117771" y="189832"/>
                  <a:pt x="145712" y="210152"/>
                </a:cubicBezTo>
                <a:lnTo>
                  <a:pt x="97451" y="281275"/>
                </a:lnTo>
                <a:lnTo>
                  <a:pt x="138092" y="281275"/>
                </a:lnTo>
                <a:lnTo>
                  <a:pt x="188893" y="202532"/>
                </a:lnTo>
                <a:lnTo>
                  <a:pt x="171113" y="189832"/>
                </a:lnTo>
                <a:cubicBezTo>
                  <a:pt x="148252" y="174592"/>
                  <a:pt x="138092" y="161891"/>
                  <a:pt x="138092" y="136490"/>
                </a:cubicBezTo>
                <a:cubicBezTo>
                  <a:pt x="138092" y="113630"/>
                  <a:pt x="153332" y="98390"/>
                  <a:pt x="183813" y="98390"/>
                </a:cubicBezTo>
                <a:lnTo>
                  <a:pt x="201593" y="98390"/>
                </a:lnTo>
                <a:lnTo>
                  <a:pt x="201593" y="281275"/>
                </a:lnTo>
                <a:lnTo>
                  <a:pt x="237154" y="281275"/>
                </a:lnTo>
                <a:lnTo>
                  <a:pt x="237154" y="70449"/>
                </a:lnTo>
                <a:close/>
                <a:moveTo>
                  <a:pt x="175688" y="0"/>
                </a:moveTo>
                <a:cubicBezTo>
                  <a:pt x="272718" y="0"/>
                  <a:pt x="351376" y="78658"/>
                  <a:pt x="351376" y="175688"/>
                </a:cubicBezTo>
                <a:cubicBezTo>
                  <a:pt x="351376" y="272718"/>
                  <a:pt x="272718" y="351376"/>
                  <a:pt x="175688" y="351376"/>
                </a:cubicBezTo>
                <a:cubicBezTo>
                  <a:pt x="78658" y="351376"/>
                  <a:pt x="0" y="272718"/>
                  <a:pt x="0" y="175688"/>
                </a:cubicBezTo>
                <a:cubicBezTo>
                  <a:pt x="0" y="78658"/>
                  <a:pt x="78658" y="0"/>
                  <a:pt x="175688" y="0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 w="255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1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D3489-389E-7547-98A8-D7463430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22553613" cy="362902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en-US" dirty="0"/>
            </a:br>
            <a:r>
              <a:rPr lang="ru-RU" dirty="0"/>
              <a:t>в три строки</a:t>
            </a:r>
            <a:br>
              <a:rPr lang="ru-RU" dirty="0"/>
            </a:br>
            <a:r>
              <a:rPr lang="ru-RU" dirty="0"/>
              <a:t>80 размер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906C13-7994-FD09-DD8B-2309705C4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4992688"/>
            <a:ext cx="22553613" cy="68087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A5EDA-9CF3-103E-E59A-28D0E926B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24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Нижний колонтитул 3">
            <a:extLst>
              <a:ext uri="{FF2B5EF4-FFF2-40B4-BE49-F238E27FC236}">
                <a16:creationId xmlns:a16="http://schemas.microsoft.com/office/drawing/2014/main" id="{4E3782F0-B931-12D2-48E0-CF37270DE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9600" y="12481330"/>
            <a:ext cx="148680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2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 dirty="0"/>
              <a:t>/ Название конференции</a:t>
            </a:r>
          </a:p>
        </p:txBody>
      </p:sp>
    </p:spTree>
    <p:extLst>
      <p:ext uri="{BB962C8B-B14F-4D97-AF65-F5344CB8AC3E}">
        <p14:creationId xmlns:p14="http://schemas.microsoft.com/office/powerpoint/2010/main" val="303703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82" r:id="rId3"/>
    <p:sldLayoutId id="2147483692" r:id="rId4"/>
    <p:sldLayoutId id="2147483677" r:id="rId5"/>
    <p:sldLayoutId id="2147483755" r:id="rId6"/>
    <p:sldLayoutId id="2147483758" r:id="rId7"/>
    <p:sldLayoutId id="2147483759" r:id="rId8"/>
    <p:sldLayoutId id="2147483760" r:id="rId9"/>
    <p:sldLayoutId id="2147483698" r:id="rId10"/>
    <p:sldLayoutId id="2147483762" r:id="rId11"/>
    <p:sldLayoutId id="2147483763" r:id="rId12"/>
    <p:sldLayoutId id="2147483744" r:id="rId13"/>
    <p:sldLayoutId id="2147483765" r:id="rId14"/>
    <p:sldLayoutId id="2147483689" r:id="rId15"/>
    <p:sldLayoutId id="2147483678" r:id="rId16"/>
    <p:sldLayoutId id="2147483701" r:id="rId17"/>
    <p:sldLayoutId id="2147483702" r:id="rId18"/>
    <p:sldLayoutId id="2147483703" r:id="rId19"/>
    <p:sldLayoutId id="2147483675" r:id="rId20"/>
    <p:sldLayoutId id="2147483711" r:id="rId21"/>
    <p:sldLayoutId id="2147483748" r:id="rId22"/>
    <p:sldLayoutId id="2147483713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8" r:id="rId31"/>
    <p:sldLayoutId id="2147483729" r:id="rId32"/>
    <p:sldLayoutId id="2147483708" r:id="rId33"/>
    <p:sldLayoutId id="2147483706" r:id="rId34"/>
    <p:sldLayoutId id="2147483707" r:id="rId35"/>
    <p:sldLayoutId id="2147483705" r:id="rId36"/>
    <p:sldLayoutId id="2147483704" r:id="rId37"/>
    <p:sldLayoutId id="2147483741" r:id="rId38"/>
    <p:sldLayoutId id="2147483727" r:id="rId39"/>
    <p:sldLayoutId id="2147483715" r:id="rId40"/>
    <p:sldLayoutId id="2147483718" r:id="rId41"/>
    <p:sldLayoutId id="2147483719" r:id="rId42"/>
    <p:sldLayoutId id="2147483730" r:id="rId43"/>
    <p:sldLayoutId id="2147483731" r:id="rId44"/>
    <p:sldLayoutId id="2147483732" r:id="rId45"/>
    <p:sldLayoutId id="2147483734" r:id="rId46"/>
    <p:sldLayoutId id="2147483733" r:id="rId47"/>
    <p:sldLayoutId id="2147483735" r:id="rId48"/>
    <p:sldLayoutId id="2147483738" r:id="rId49"/>
    <p:sldLayoutId id="2147483739" r:id="rId50"/>
    <p:sldLayoutId id="2147483740" r:id="rId51"/>
    <p:sldLayoutId id="2147483736" r:id="rId52"/>
    <p:sldLayoutId id="2147483737" r:id="rId53"/>
    <p:sldLayoutId id="2147483742" r:id="rId54"/>
    <p:sldLayoutId id="2147483746" r:id="rId55"/>
    <p:sldLayoutId id="2147483757" r:id="rId56"/>
    <p:sldLayoutId id="2147483767" r:id="rId57"/>
  </p:sldLayoutIdLst>
  <p:hf hd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40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 panose="020B0604020202020204" pitchFamily="34" charset="0"/>
        <a:buNone/>
        <a:defRPr sz="4400" kern="1200">
          <a:solidFill>
            <a:schemeClr val="tx2"/>
          </a:solidFill>
          <a:latin typeface="YS Text Bold" pitchFamily="2" charset="-52"/>
          <a:ea typeface="+mn-ea"/>
          <a:cs typeface="YS Text Bold" pitchFamily="2" charset="-52"/>
        </a:defRPr>
      </a:lvl2pPr>
      <a:lvl3pPr marL="504000" indent="-504000" algn="l" defTabSz="1828709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2"/>
        </a:buClr>
        <a:buSzPct val="110000"/>
        <a:buFont typeface="Wingdings" panose="05000000000000000000" pitchFamily="2" charset="2"/>
        <a:buChar char="§"/>
        <a:tabLst>
          <a:tab pos="7620000" algn="l"/>
        </a:tabLst>
        <a:defRPr sz="40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504000" indent="-504000" algn="l" defTabSz="1828709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2"/>
        </a:buClr>
        <a:buSzPct val="110000"/>
        <a:buFont typeface="+mj-lt"/>
        <a:buAutoNum type="arabicPeriod"/>
        <a:tabLst>
          <a:tab pos="7620000" algn="l"/>
        </a:tabLst>
        <a:defRPr sz="40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32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15359" userDrawn="1">
          <p15:clr>
            <a:srgbClr val="F26B43"/>
          </p15:clr>
        </p15:guide>
        <p15:guide id="3" pos="576" userDrawn="1">
          <p15:clr>
            <a:srgbClr val="F26B43"/>
          </p15:clr>
        </p15:guide>
        <p15:guide id="4" pos="1495" userDrawn="1">
          <p15:clr>
            <a:srgbClr val="F26B43"/>
          </p15:clr>
        </p15:guide>
        <p15:guide id="5" pos="1783" userDrawn="1">
          <p15:clr>
            <a:srgbClr val="F26B43"/>
          </p15:clr>
        </p15:guide>
        <p15:guide id="6" pos="2703" userDrawn="1">
          <p15:clr>
            <a:srgbClr val="F26B43"/>
          </p15:clr>
        </p15:guide>
        <p15:guide id="7" pos="2991" userDrawn="1">
          <p15:clr>
            <a:srgbClr val="F26B43"/>
          </p15:clr>
        </p15:guide>
        <p15:guide id="8" pos="3911" userDrawn="1">
          <p15:clr>
            <a:srgbClr val="F26B43"/>
          </p15:clr>
        </p15:guide>
        <p15:guide id="9" pos="4199" userDrawn="1">
          <p15:clr>
            <a:srgbClr val="F26B43"/>
          </p15:clr>
        </p15:guide>
        <p15:guide id="10" pos="5119" userDrawn="1">
          <p15:clr>
            <a:srgbClr val="F26B43"/>
          </p15:clr>
        </p15:guide>
        <p15:guide id="11" pos="5407" userDrawn="1">
          <p15:clr>
            <a:srgbClr val="F26B43"/>
          </p15:clr>
        </p15:guide>
        <p15:guide id="12" pos="6327" userDrawn="1">
          <p15:clr>
            <a:srgbClr val="F26B43"/>
          </p15:clr>
        </p15:guide>
        <p15:guide id="13" pos="6615" userDrawn="1">
          <p15:clr>
            <a:srgbClr val="F26B43"/>
          </p15:clr>
        </p15:guide>
        <p15:guide id="14" pos="7535" userDrawn="1">
          <p15:clr>
            <a:srgbClr val="F26B43"/>
          </p15:clr>
        </p15:guide>
        <p15:guide id="15" pos="7823" userDrawn="1">
          <p15:clr>
            <a:srgbClr val="F26B43"/>
          </p15:clr>
        </p15:guide>
        <p15:guide id="16" pos="8743" userDrawn="1">
          <p15:clr>
            <a:srgbClr val="F26B43"/>
          </p15:clr>
        </p15:guide>
        <p15:guide id="17" pos="9031" userDrawn="1">
          <p15:clr>
            <a:srgbClr val="F26B43"/>
          </p15:clr>
        </p15:guide>
        <p15:guide id="18" pos="9951" userDrawn="1">
          <p15:clr>
            <a:srgbClr val="F26B43"/>
          </p15:clr>
        </p15:guide>
        <p15:guide id="19" pos="10239" userDrawn="1">
          <p15:clr>
            <a:srgbClr val="F26B43"/>
          </p15:clr>
        </p15:guide>
        <p15:guide id="20" pos="11159" userDrawn="1">
          <p15:clr>
            <a:srgbClr val="F26B43"/>
          </p15:clr>
        </p15:guide>
        <p15:guide id="21" pos="11447" userDrawn="1">
          <p15:clr>
            <a:srgbClr val="F26B43"/>
          </p15:clr>
        </p15:guide>
        <p15:guide id="22" pos="12367" userDrawn="1">
          <p15:clr>
            <a:srgbClr val="F26B43"/>
          </p15:clr>
        </p15:guide>
        <p15:guide id="23" pos="12655" userDrawn="1">
          <p15:clr>
            <a:srgbClr val="F26B43"/>
          </p15:clr>
        </p15:guide>
        <p15:guide id="24" pos="13554" userDrawn="1">
          <p15:clr>
            <a:srgbClr val="F26B43"/>
          </p15:clr>
        </p15:guide>
        <p15:guide id="25" pos="13863" userDrawn="1">
          <p15:clr>
            <a:srgbClr val="F26B43"/>
          </p15:clr>
        </p15:guide>
        <p15:guide id="26" pos="14783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8640" userDrawn="1">
          <p15:clr>
            <a:srgbClr val="F26B43"/>
          </p15:clr>
        </p15:guide>
        <p15:guide id="29" orient="horz" pos="576" userDrawn="1">
          <p15:clr>
            <a:srgbClr val="F26B43"/>
          </p15:clr>
        </p15:guide>
        <p15:guide id="30" orient="horz" pos="859" userDrawn="1">
          <p15:clr>
            <a:srgbClr val="F26B43"/>
          </p15:clr>
        </p15:guide>
        <p15:guide id="31" orient="horz" pos="1147" userDrawn="1">
          <p15:clr>
            <a:srgbClr val="F26B43"/>
          </p15:clr>
        </p15:guide>
        <p15:guide id="32" orient="horz" pos="1431" userDrawn="1">
          <p15:clr>
            <a:srgbClr val="F26B43"/>
          </p15:clr>
        </p15:guide>
        <p15:guide id="33" orient="horz" pos="1719" userDrawn="1">
          <p15:clr>
            <a:srgbClr val="F26B43"/>
          </p15:clr>
        </p15:guide>
        <p15:guide id="34" orient="horz" pos="2002" userDrawn="1">
          <p15:clr>
            <a:srgbClr val="F26B43"/>
          </p15:clr>
        </p15:guide>
        <p15:guide id="35" orient="horz" pos="2290" userDrawn="1">
          <p15:clr>
            <a:srgbClr val="F26B43"/>
          </p15:clr>
        </p15:guide>
        <p15:guide id="36" orient="horz" pos="2574" userDrawn="1">
          <p15:clr>
            <a:srgbClr val="F26B43"/>
          </p15:clr>
        </p15:guide>
        <p15:guide id="37" orient="horz" pos="2862" userDrawn="1">
          <p15:clr>
            <a:srgbClr val="F26B43"/>
          </p15:clr>
        </p15:guide>
        <p15:guide id="38" orient="horz" pos="3145" userDrawn="1">
          <p15:clr>
            <a:srgbClr val="F26B43"/>
          </p15:clr>
        </p15:guide>
        <p15:guide id="39" orient="horz" pos="3433" userDrawn="1">
          <p15:clr>
            <a:srgbClr val="F26B43"/>
          </p15:clr>
        </p15:guide>
        <p15:guide id="40" orient="horz" pos="3717" userDrawn="1">
          <p15:clr>
            <a:srgbClr val="F26B43"/>
          </p15:clr>
        </p15:guide>
        <p15:guide id="41" orient="horz" pos="4005" userDrawn="1">
          <p15:clr>
            <a:srgbClr val="F26B43"/>
          </p15:clr>
        </p15:guide>
        <p15:guide id="42" orient="horz" pos="4288" userDrawn="1">
          <p15:clr>
            <a:srgbClr val="F26B43"/>
          </p15:clr>
        </p15:guide>
        <p15:guide id="43" orient="horz" pos="4576" userDrawn="1">
          <p15:clr>
            <a:srgbClr val="F26B43"/>
          </p15:clr>
        </p15:guide>
        <p15:guide id="44" orient="horz" pos="4860" userDrawn="1">
          <p15:clr>
            <a:srgbClr val="F26B43"/>
          </p15:clr>
        </p15:guide>
        <p15:guide id="45" orient="horz" pos="5148" userDrawn="1">
          <p15:clr>
            <a:srgbClr val="F26B43"/>
          </p15:clr>
        </p15:guide>
        <p15:guide id="46" orient="horz" pos="5432" userDrawn="1">
          <p15:clr>
            <a:srgbClr val="F26B43"/>
          </p15:clr>
        </p15:guide>
        <p15:guide id="47" orient="horz" pos="5720" userDrawn="1">
          <p15:clr>
            <a:srgbClr val="F26B43"/>
          </p15:clr>
        </p15:guide>
        <p15:guide id="48" orient="horz" pos="6003" userDrawn="1">
          <p15:clr>
            <a:srgbClr val="F26B43"/>
          </p15:clr>
        </p15:guide>
        <p15:guide id="49" orient="horz" pos="6291" userDrawn="1">
          <p15:clr>
            <a:srgbClr val="F26B43"/>
          </p15:clr>
        </p15:guide>
        <p15:guide id="50" orient="horz" pos="6575" userDrawn="1">
          <p15:clr>
            <a:srgbClr val="F26B43"/>
          </p15:clr>
        </p15:guide>
        <p15:guide id="51" orient="horz" pos="6863" userDrawn="1">
          <p15:clr>
            <a:srgbClr val="F26B43"/>
          </p15:clr>
        </p15:guide>
        <p15:guide id="52" orient="horz" pos="7146" userDrawn="1">
          <p15:clr>
            <a:srgbClr val="F26B43"/>
          </p15:clr>
        </p15:guide>
        <p15:guide id="53" orient="horz" pos="7434" userDrawn="1">
          <p15:clr>
            <a:srgbClr val="F26B43"/>
          </p15:clr>
        </p15:guide>
        <p15:guide id="54" orient="horz" pos="77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react@%5e19.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5" Type="http://schemas.openxmlformats.org/officeDocument/2006/relationships/hyperlink" Target="https://lenta.ru/tags/geo/rf/" TargetMode="External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8E2497-15A0-4546-8C2E-E2D60F52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Нативные</a:t>
            </a:r>
            <a:r>
              <a:rPr lang="ru-RU" dirty="0"/>
              <a:t> всплывающие</a:t>
            </a:r>
            <a:br>
              <a:rPr lang="ru-RU" dirty="0"/>
            </a:br>
            <a:r>
              <a:rPr lang="ru-RU" dirty="0"/>
              <a:t>окна с </a:t>
            </a:r>
            <a:r>
              <a:rPr lang="en-US" dirty="0"/>
              <a:t>Popover API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AD2A7E-62DE-E79C-1878-C0C5BF061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Разберёмся, когда для всплывающих окон достаточно только </a:t>
            </a:r>
            <a:r>
              <a:rPr lang="en-US" dirty="0"/>
              <a:t>HTML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а когда будем жить по старинке</a:t>
            </a: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A44E6E29-D404-8C84-5353-14EFA5B5E1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F2DE3C3-1AAD-7443-91F5-4B21CEC61AB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18143" b="32915"/>
          <a:stretch/>
        </p:blipFill>
        <p:spPr>
          <a:xfrm>
            <a:off x="914400" y="10010208"/>
            <a:ext cx="2268000" cy="2268000"/>
          </a:xfrm>
          <a:ln w="3175">
            <a:noFill/>
          </a:ln>
        </p:spPr>
      </p:pic>
      <p:sp>
        <p:nvSpPr>
          <p:cNvPr id="18" name="Текст 14">
            <a:extLst>
              <a:ext uri="{FF2B5EF4-FFF2-40B4-BE49-F238E27FC236}">
                <a16:creationId xmlns:a16="http://schemas.microsoft.com/office/drawing/2014/main" id="{5E3718E9-517C-C640-8AC2-B71C4D900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85090" y="10295467"/>
            <a:ext cx="6816223" cy="599547"/>
          </a:xfrm>
        </p:spPr>
        <p:txBody>
          <a:bodyPr/>
          <a:lstStyle/>
          <a:p>
            <a:r>
              <a:rPr lang="ru-RU" dirty="0"/>
              <a:t>Егор Левченко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9176FBD-C480-4E40-B443-174352448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85090" y="11108266"/>
            <a:ext cx="6816223" cy="1144059"/>
          </a:xfrm>
        </p:spPr>
        <p:txBody>
          <a:bodyPr/>
          <a:lstStyle/>
          <a:p>
            <a:r>
              <a:rPr lang="ru-RU" dirty="0"/>
              <a:t>Разработчик добра, </a:t>
            </a:r>
            <a:br>
              <a:rPr lang="ru-RU" dirty="0"/>
            </a:br>
            <a:r>
              <a:rPr lang="ru-RU" dirty="0"/>
              <a:t>Дока</a:t>
            </a:r>
          </a:p>
        </p:txBody>
      </p:sp>
    </p:spTree>
    <p:extLst>
      <p:ext uri="{BB962C8B-B14F-4D97-AF65-F5344CB8AC3E}">
        <p14:creationId xmlns:p14="http://schemas.microsoft.com/office/powerpoint/2010/main" val="192855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DD6EDBE-BB0A-369A-4E7B-39C42361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должны уметь всплывающие окна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661712B-E1B1-E04B-9108-62BB5A477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И попапы, и диалоги, и поповеры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193A3B25-FA88-5539-7ECC-B5A94F18BF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noFill/>
          <a:ln w="101600">
            <a:solidFill>
              <a:schemeClr val="accent2"/>
            </a:solidFill>
          </a:ln>
        </p:spPr>
        <p:txBody>
          <a:bodyPr/>
          <a:lstStyle/>
          <a:p>
            <a:r>
              <a:rPr lang="ru-RU" sz="4000" dirty="0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A22836-6631-E23C-1D51-15A38B22E67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2FB07F-82CC-75A9-2FB2-E2C2712E055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D59E2BE8-9002-4302-871A-5EC60A3FF9F3}"/>
              </a:ext>
            </a:extLst>
          </p:cNvPr>
          <p:cNvSpPr txBox="1">
            <a:spLocks/>
          </p:cNvSpPr>
          <p:nvPr/>
        </p:nvSpPr>
        <p:spPr>
          <a:xfrm>
            <a:off x="2373313" y="4066173"/>
            <a:ext cx="8899525" cy="2043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4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Всплывать на верхнем слое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063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DD6EDBE-BB0A-369A-4E7B-39C42361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должны уметь всплывающие окна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661712B-E1B1-E04B-9108-62BB5A477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И попапы, и диалоги, и поповеры</a:t>
            </a:r>
          </a:p>
          <a:p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193A3B25-FA88-5539-7ECC-B5A94F18BF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sz="4000" dirty="0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985BC9B1-EB0C-7F83-51E2-99593EC902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Перехватывать фокус (не всегда)</a:t>
            </a:r>
          </a:p>
          <a:p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A22836-6631-E23C-1D51-15A38B22E67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2FB07F-82CC-75A9-2FB2-E2C2712E055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0" name="Текст 23">
            <a:extLst>
              <a:ext uri="{FF2B5EF4-FFF2-40B4-BE49-F238E27FC236}">
                <a16:creationId xmlns:a16="http://schemas.microsoft.com/office/drawing/2014/main" id="{BBBC87DA-D9AA-0749-AB00-93EE54B4E4EC}"/>
              </a:ext>
            </a:extLst>
          </p:cNvPr>
          <p:cNvSpPr txBox="1">
            <a:spLocks/>
          </p:cNvSpPr>
          <p:nvPr/>
        </p:nvSpPr>
        <p:spPr>
          <a:xfrm>
            <a:off x="2373313" y="4066173"/>
            <a:ext cx="8899525" cy="2043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4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Всплывать на верхнем слое</a:t>
            </a:r>
          </a:p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C3AE5341-DC73-AC45-ADCC-64BBA86C9758}"/>
              </a:ext>
            </a:extLst>
          </p:cNvPr>
          <p:cNvSpPr txBox="1">
            <a:spLocks/>
          </p:cNvSpPr>
          <p:nvPr/>
        </p:nvSpPr>
        <p:spPr>
          <a:xfrm>
            <a:off x="12423184" y="3902210"/>
            <a:ext cx="1080000" cy="900000"/>
          </a:xfrm>
          <a:prstGeom prst="roundRect">
            <a:avLst>
              <a:gd name="adj" fmla="val 33961"/>
            </a:avLst>
          </a:prstGeom>
          <a:noFill/>
          <a:ln w="101600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73901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DD6EDBE-BB0A-369A-4E7B-39C42361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должны уметь всплывающие окна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661712B-E1B1-E04B-9108-62BB5A477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И попапы, и диалоги, и поповеры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193A3B25-FA88-5539-7ECC-B5A94F18BF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sz="4000" dirty="0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A3135BF-6198-E1F7-41C3-C66A7C9703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ru-RU" dirty="0"/>
              <a:t>Обрабатывать события </a:t>
            </a:r>
            <a:br>
              <a:rPr lang="ru-RU" dirty="0"/>
            </a:br>
            <a:r>
              <a:rPr lang="ru-RU" dirty="0"/>
              <a:t>клавиатуры</a:t>
            </a:r>
          </a:p>
          <a:p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A22836-6631-E23C-1D51-15A38B22E67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2FB07F-82CC-75A9-2FB2-E2C2712E055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30" name="Текст 23">
            <a:extLst>
              <a:ext uri="{FF2B5EF4-FFF2-40B4-BE49-F238E27FC236}">
                <a16:creationId xmlns:a16="http://schemas.microsoft.com/office/drawing/2014/main" id="{BBBC87DA-D9AA-0749-AB00-93EE54B4E4EC}"/>
              </a:ext>
            </a:extLst>
          </p:cNvPr>
          <p:cNvSpPr txBox="1">
            <a:spLocks/>
          </p:cNvSpPr>
          <p:nvPr/>
        </p:nvSpPr>
        <p:spPr>
          <a:xfrm>
            <a:off x="2373313" y="4066173"/>
            <a:ext cx="8899525" cy="2043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4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Всплывать на верхнем слое</a:t>
            </a:r>
          </a:p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FF810000-64FA-1D44-BD3C-BFE1271EC728}"/>
              </a:ext>
            </a:extLst>
          </p:cNvPr>
          <p:cNvSpPr txBox="1">
            <a:spLocks/>
          </p:cNvSpPr>
          <p:nvPr/>
        </p:nvSpPr>
        <p:spPr>
          <a:xfrm>
            <a:off x="914400" y="6141667"/>
            <a:ext cx="1080000" cy="900000"/>
          </a:xfrm>
          <a:prstGeom prst="roundRect">
            <a:avLst>
              <a:gd name="adj" fmla="val 33961"/>
            </a:avLst>
          </a:prstGeom>
          <a:noFill/>
          <a:ln w="101600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dirty="0"/>
              <a:t>03</a:t>
            </a:r>
          </a:p>
        </p:txBody>
      </p:sp>
      <p:sp>
        <p:nvSpPr>
          <p:cNvPr id="36" name="Текст 19">
            <a:extLst>
              <a:ext uri="{FF2B5EF4-FFF2-40B4-BE49-F238E27FC236}">
                <a16:creationId xmlns:a16="http://schemas.microsoft.com/office/drawing/2014/main" id="{8F96AC00-3CC7-5940-BF2B-7BE0199800A9}"/>
              </a:ext>
            </a:extLst>
          </p:cNvPr>
          <p:cNvSpPr txBox="1">
            <a:spLocks/>
          </p:cNvSpPr>
          <p:nvPr/>
        </p:nvSpPr>
        <p:spPr>
          <a:xfrm>
            <a:off x="12423184" y="3916516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 anchorCtr="1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dirty="0"/>
              <a:t>02</a:t>
            </a:r>
          </a:p>
        </p:txBody>
      </p:sp>
      <p:sp>
        <p:nvSpPr>
          <p:cNvPr id="38" name="Текст 23">
            <a:extLst>
              <a:ext uri="{FF2B5EF4-FFF2-40B4-BE49-F238E27FC236}">
                <a16:creationId xmlns:a16="http://schemas.microsoft.com/office/drawing/2014/main" id="{3EE9E245-4173-0646-819C-B0D0288C520C}"/>
              </a:ext>
            </a:extLst>
          </p:cNvPr>
          <p:cNvSpPr txBox="1">
            <a:spLocks/>
          </p:cNvSpPr>
          <p:nvPr/>
        </p:nvSpPr>
        <p:spPr>
          <a:xfrm>
            <a:off x="13879513" y="4067748"/>
            <a:ext cx="8899525" cy="2043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4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Перехватывать фокус (не всегда)</a:t>
            </a:r>
          </a:p>
        </p:txBody>
      </p:sp>
    </p:spTree>
    <p:extLst>
      <p:ext uri="{BB962C8B-B14F-4D97-AF65-F5344CB8AC3E}">
        <p14:creationId xmlns:p14="http://schemas.microsoft.com/office/powerpoint/2010/main" val="1515150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DD6EDBE-BB0A-369A-4E7B-39C42361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должны уметь всплывающие окна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661712B-E1B1-E04B-9108-62BB5A477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И попапы, и диалоги, и поповеры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193A3B25-FA88-5539-7ECC-B5A94F18BF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sz="4000" dirty="0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DBDB5C0-9A7A-4873-E19D-50FBD671E42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sz="4000" dirty="0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70C70370-6193-AF0D-FE63-FC568773C1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Открываться по клику</a:t>
            </a:r>
            <a:br>
              <a:rPr lang="ru-RU" dirty="0"/>
            </a:br>
            <a:r>
              <a:rPr lang="ru-RU" dirty="0"/>
              <a:t>на интерактивном</a:t>
            </a:r>
            <a:br>
              <a:rPr lang="ru-RU" dirty="0"/>
            </a:br>
            <a:r>
              <a:rPr lang="ru-RU" dirty="0"/>
              <a:t>элементе на</a:t>
            </a:r>
            <a:r>
              <a:rPr lang="en-US" dirty="0"/>
              <a:t> </a:t>
            </a:r>
            <a:r>
              <a:rPr lang="ru-RU" dirty="0"/>
              <a:t>странице</a:t>
            </a:r>
          </a:p>
          <a:p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A22836-6631-E23C-1D51-15A38B22E67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2FB07F-82CC-75A9-2FB2-E2C2712E055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0" name="Текст 23">
            <a:extLst>
              <a:ext uri="{FF2B5EF4-FFF2-40B4-BE49-F238E27FC236}">
                <a16:creationId xmlns:a16="http://schemas.microsoft.com/office/drawing/2014/main" id="{BBBC87DA-D9AA-0749-AB00-93EE54B4E4EC}"/>
              </a:ext>
            </a:extLst>
          </p:cNvPr>
          <p:cNvSpPr txBox="1">
            <a:spLocks/>
          </p:cNvSpPr>
          <p:nvPr/>
        </p:nvSpPr>
        <p:spPr>
          <a:xfrm>
            <a:off x="2373313" y="4066173"/>
            <a:ext cx="8899525" cy="2043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4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Всплывать на верхнем слое</a:t>
            </a:r>
          </a:p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4D52D1DE-9B81-9441-87DE-CA2F28D308C3}"/>
              </a:ext>
            </a:extLst>
          </p:cNvPr>
          <p:cNvSpPr txBox="1">
            <a:spLocks/>
          </p:cNvSpPr>
          <p:nvPr/>
        </p:nvSpPr>
        <p:spPr>
          <a:xfrm>
            <a:off x="12423184" y="3916516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 anchorCtr="1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dirty="0"/>
              <a:t>02</a:t>
            </a:r>
          </a:p>
        </p:txBody>
      </p:sp>
      <p:sp>
        <p:nvSpPr>
          <p:cNvPr id="29" name="Текст 23">
            <a:extLst>
              <a:ext uri="{FF2B5EF4-FFF2-40B4-BE49-F238E27FC236}">
                <a16:creationId xmlns:a16="http://schemas.microsoft.com/office/drawing/2014/main" id="{2B995348-F5F6-BB4E-A600-2BC2BE8F06C4}"/>
              </a:ext>
            </a:extLst>
          </p:cNvPr>
          <p:cNvSpPr txBox="1">
            <a:spLocks/>
          </p:cNvSpPr>
          <p:nvPr/>
        </p:nvSpPr>
        <p:spPr>
          <a:xfrm>
            <a:off x="13879513" y="4067748"/>
            <a:ext cx="8899525" cy="2043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4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Перехватывать фокус (не всегда)</a:t>
            </a:r>
          </a:p>
        </p:txBody>
      </p:sp>
      <p:sp>
        <p:nvSpPr>
          <p:cNvPr id="32" name="Текст 23">
            <a:extLst>
              <a:ext uri="{FF2B5EF4-FFF2-40B4-BE49-F238E27FC236}">
                <a16:creationId xmlns:a16="http://schemas.microsoft.com/office/drawing/2014/main" id="{C0FFDEF4-C57A-5342-BDB2-E88827BE9261}"/>
              </a:ext>
            </a:extLst>
          </p:cNvPr>
          <p:cNvSpPr txBox="1">
            <a:spLocks/>
          </p:cNvSpPr>
          <p:nvPr/>
        </p:nvSpPr>
        <p:spPr>
          <a:xfrm>
            <a:off x="2373313" y="6334173"/>
            <a:ext cx="8899525" cy="2043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4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Обрабатывать события </a:t>
            </a:r>
            <a:b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клавиатуры</a:t>
            </a:r>
          </a:p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60E5C49C-BE20-1E4C-B63E-9F4F683D91E4}"/>
              </a:ext>
            </a:extLst>
          </p:cNvPr>
          <p:cNvSpPr txBox="1">
            <a:spLocks/>
          </p:cNvSpPr>
          <p:nvPr/>
        </p:nvSpPr>
        <p:spPr>
          <a:xfrm>
            <a:off x="12423184" y="6170253"/>
            <a:ext cx="1080000" cy="900000"/>
          </a:xfrm>
          <a:prstGeom prst="roundRect">
            <a:avLst>
              <a:gd name="adj" fmla="val 33961"/>
            </a:avLst>
          </a:prstGeom>
          <a:noFill/>
          <a:ln w="101600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32238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329D2C-AAF3-964C-6D5E-510B3CCC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Главное отличие </a:t>
            </a:r>
            <a:r>
              <a:rPr lang="ru-RU" dirty="0">
                <a:solidFill>
                  <a:schemeClr val="accent2"/>
                </a:solidFill>
              </a:rPr>
              <a:t>модального </a:t>
            </a:r>
            <a:r>
              <a:rPr lang="ru-RU" dirty="0"/>
              <a:t>окна</a:t>
            </a:r>
            <a:br>
              <a:rPr lang="ru-RU" dirty="0">
                <a:solidFill>
                  <a:schemeClr val="accent2"/>
                </a:solidFill>
              </a:rPr>
            </a:br>
            <a:r>
              <a:rPr lang="ru-RU" dirty="0"/>
              <a:t>от </a:t>
            </a:r>
            <a:r>
              <a:rPr lang="ru-RU" dirty="0">
                <a:solidFill>
                  <a:schemeClr val="accent2"/>
                </a:solidFill>
              </a:rPr>
              <a:t>немодального</a:t>
            </a:r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7655F8D-D296-B3C3-34A6-38FF0C6E0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DC4EF1-D6FB-4699-2E7B-AA8462EEF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6648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9DD6EDBE-BB0A-369A-4E7B-39C42361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должны уметь всплывающие окна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661712B-E1B1-E04B-9108-62BB5A477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И попапы, и диалоги, и поповеры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193A3B25-FA88-5539-7ECC-B5A94F18BF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sz="4000" dirty="0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EDBDB5C0-9A7A-4873-E19D-50FBD671E42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sz="4000" dirty="0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3DAEC018-6246-2B5D-AFE4-C63486829DD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sz="4000" dirty="0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D28D0D6C-1E4D-7682-B8FA-ABD6FBD6F83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/>
              <a:t>Закрываться по клику </a:t>
            </a:r>
            <a:br>
              <a:rPr lang="ru-RU" dirty="0"/>
            </a:br>
            <a:r>
              <a:rPr lang="ru-RU" dirty="0"/>
              <a:t>вне контента</a:t>
            </a:r>
            <a:r>
              <a:rPr lang="en-US" dirty="0">
                <a:solidFill>
                  <a:srgbClr val="FC3F1D"/>
                </a:solidFill>
              </a:rPr>
              <a:t>*</a:t>
            </a:r>
            <a:endParaRPr lang="ru-RU" dirty="0">
              <a:solidFill>
                <a:srgbClr val="FC3F1D"/>
              </a:solidFill>
            </a:endParaRPr>
          </a:p>
          <a:p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A22836-6631-E23C-1D51-15A38B22E67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2FB07F-82CC-75A9-2FB2-E2C2712E055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30" name="Текст 23">
            <a:extLst>
              <a:ext uri="{FF2B5EF4-FFF2-40B4-BE49-F238E27FC236}">
                <a16:creationId xmlns:a16="http://schemas.microsoft.com/office/drawing/2014/main" id="{BBBC87DA-D9AA-0749-AB00-93EE54B4E4EC}"/>
              </a:ext>
            </a:extLst>
          </p:cNvPr>
          <p:cNvSpPr txBox="1">
            <a:spLocks/>
          </p:cNvSpPr>
          <p:nvPr/>
        </p:nvSpPr>
        <p:spPr>
          <a:xfrm>
            <a:off x="2373313" y="4066173"/>
            <a:ext cx="8899525" cy="2043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4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Всплывать на верхнем слое</a:t>
            </a:r>
          </a:p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4D52D1DE-9B81-9441-87DE-CA2F28D308C3}"/>
              </a:ext>
            </a:extLst>
          </p:cNvPr>
          <p:cNvSpPr txBox="1">
            <a:spLocks/>
          </p:cNvSpPr>
          <p:nvPr/>
        </p:nvSpPr>
        <p:spPr>
          <a:xfrm>
            <a:off x="12423184" y="3916516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 anchorCtr="1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dirty="0"/>
              <a:t>02</a:t>
            </a:r>
          </a:p>
        </p:txBody>
      </p:sp>
      <p:sp>
        <p:nvSpPr>
          <p:cNvPr id="29" name="Текст 23">
            <a:extLst>
              <a:ext uri="{FF2B5EF4-FFF2-40B4-BE49-F238E27FC236}">
                <a16:creationId xmlns:a16="http://schemas.microsoft.com/office/drawing/2014/main" id="{2B995348-F5F6-BB4E-A600-2BC2BE8F06C4}"/>
              </a:ext>
            </a:extLst>
          </p:cNvPr>
          <p:cNvSpPr txBox="1">
            <a:spLocks/>
          </p:cNvSpPr>
          <p:nvPr/>
        </p:nvSpPr>
        <p:spPr>
          <a:xfrm>
            <a:off x="13879513" y="4067748"/>
            <a:ext cx="8899525" cy="2043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4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Перехватывать фокус (не всегда)</a:t>
            </a:r>
          </a:p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Текст 23">
            <a:extLst>
              <a:ext uri="{FF2B5EF4-FFF2-40B4-BE49-F238E27FC236}">
                <a16:creationId xmlns:a16="http://schemas.microsoft.com/office/drawing/2014/main" id="{C0FFDEF4-C57A-5342-BDB2-E88827BE9261}"/>
              </a:ext>
            </a:extLst>
          </p:cNvPr>
          <p:cNvSpPr txBox="1">
            <a:spLocks/>
          </p:cNvSpPr>
          <p:nvPr/>
        </p:nvSpPr>
        <p:spPr>
          <a:xfrm>
            <a:off x="2373313" y="6334173"/>
            <a:ext cx="8899525" cy="2043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4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Обрабатывать события </a:t>
            </a:r>
            <a:b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клавиатуры</a:t>
            </a:r>
          </a:p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DDB36F67-B764-F242-B2A6-01D1B552E2E4}"/>
              </a:ext>
            </a:extLst>
          </p:cNvPr>
          <p:cNvSpPr txBox="1">
            <a:spLocks/>
          </p:cNvSpPr>
          <p:nvPr/>
        </p:nvSpPr>
        <p:spPr>
          <a:xfrm>
            <a:off x="13879513" y="6334173"/>
            <a:ext cx="8899525" cy="2043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4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Открываться по клику</a:t>
            </a:r>
            <a:b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 интерактивном</a:t>
            </a:r>
            <a:b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элементе на странице</a:t>
            </a:r>
          </a:p>
          <a:p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B7FEDD82-AF58-C54F-A042-09C4B675A228}"/>
              </a:ext>
            </a:extLst>
          </p:cNvPr>
          <p:cNvSpPr txBox="1">
            <a:spLocks/>
          </p:cNvSpPr>
          <p:nvPr/>
        </p:nvSpPr>
        <p:spPr>
          <a:xfrm>
            <a:off x="914400" y="8424451"/>
            <a:ext cx="1080000" cy="900000"/>
          </a:xfrm>
          <a:prstGeom prst="roundRect">
            <a:avLst>
              <a:gd name="adj" fmla="val 33961"/>
            </a:avLst>
          </a:prstGeom>
          <a:noFill/>
          <a:ln w="101600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800" kern="1200">
                <a:solidFill>
                  <a:schemeClr val="tx2"/>
                </a:solidFill>
                <a:latin typeface="+mj-lt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800" kern="120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dirty="0"/>
              <a:t>0</a:t>
            </a:r>
            <a:r>
              <a:rPr lang="en-US" sz="4000" dirty="0"/>
              <a:t>5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894842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18E5F48-9C68-33F7-D413-E3729A03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жили </a:t>
            </a:r>
            <a:br>
              <a:rPr lang="ru-RU" dirty="0"/>
            </a:br>
            <a:r>
              <a:rPr lang="ru-RU" dirty="0"/>
              <a:t>до </a:t>
            </a:r>
            <a:r>
              <a:rPr lang="en-US" dirty="0"/>
              <a:t>Popover API?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09FBF2D-E976-4C2C-14D7-2C88CFC56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Примеры из популярных</a:t>
            </a:r>
            <a:br>
              <a:rPr lang="ru-RU" dirty="0"/>
            </a:br>
            <a:r>
              <a:rPr lang="ru-RU" dirty="0"/>
              <a:t>библиотек и фреймворков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BE3DE4-7CCE-8666-DDA3-3E42CAB5F5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C5D3FF-712F-D29E-E7CD-07D4050C29D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653778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реализации</a:t>
            </a:r>
            <a:br>
              <a:rPr lang="ru-RU" dirty="0"/>
            </a:br>
            <a:r>
              <a:rPr lang="ru-RU" dirty="0"/>
              <a:t>поповеров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rgbClr val="00D1FF"/>
                </a:solidFill>
              </a:rPr>
              <a:t>import</a:t>
            </a:r>
            <a:r>
              <a:rPr lang="en" dirty="0"/>
              <a:t> { </a:t>
            </a:r>
            <a:r>
              <a:rPr lang="en" dirty="0">
                <a:solidFill>
                  <a:schemeClr val="tx2"/>
                </a:solidFill>
              </a:rPr>
              <a:t>createPortal</a:t>
            </a:r>
            <a:r>
              <a:rPr lang="en" dirty="0"/>
              <a:t> } </a:t>
            </a:r>
            <a:r>
              <a:rPr lang="en" dirty="0">
                <a:solidFill>
                  <a:srgbClr val="00D1FF"/>
                </a:solidFill>
              </a:rPr>
              <a:t>from</a:t>
            </a:r>
            <a:r>
              <a:rPr lang="en" dirty="0"/>
              <a:t> 'react-dom';</a:t>
            </a:r>
            <a:br>
              <a:rPr lang="ru-RU" sz="4000" dirty="0">
                <a:solidFill>
                  <a:schemeClr val="accent4"/>
                </a:solidFill>
              </a:rPr>
            </a:br>
            <a:br>
              <a:rPr lang="ru-RU" sz="4000" dirty="0">
                <a:solidFill>
                  <a:schemeClr val="accent4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function</a:t>
            </a:r>
            <a:r>
              <a:rPr lang="en" dirty="0"/>
              <a:t> MyComponent() {</a:t>
            </a:r>
            <a:endParaRPr lang="ru-RU" dirty="0"/>
          </a:p>
          <a:p>
            <a:r>
              <a:rPr lang="ru-RU" dirty="0"/>
              <a:t>  </a:t>
            </a:r>
            <a:r>
              <a:rPr lang="en" dirty="0">
                <a:solidFill>
                  <a:srgbClr val="00D1FF"/>
                </a:solidFill>
              </a:rPr>
              <a:t>const</a:t>
            </a:r>
            <a:r>
              <a:rPr lang="en" dirty="0"/>
              <a:t> [isVisible, setIsVisible] = useState(</a:t>
            </a:r>
            <a:r>
              <a:rPr lang="en" dirty="0">
                <a:solidFill>
                  <a:schemeClr val="accent5"/>
                </a:solidFill>
              </a:rPr>
              <a:t>tr</a:t>
            </a:r>
            <a:br>
              <a:rPr lang="en" dirty="0"/>
            </a:br>
            <a:r>
              <a:rPr lang="en-US" dirty="0"/>
              <a:t>  </a:t>
            </a:r>
            <a:r>
              <a:rPr lang="en" dirty="0">
                <a:solidFill>
                  <a:srgbClr val="00D1FF"/>
                </a:solidFill>
              </a:rPr>
              <a:t>return</a:t>
            </a:r>
            <a:r>
              <a:rPr lang="en" dirty="0"/>
              <a:t> (</a:t>
            </a:r>
            <a:br>
              <a:rPr lang="en" dirty="0"/>
            </a:br>
            <a:r>
              <a:rPr lang="en-US" dirty="0"/>
              <a:t>    </a:t>
            </a:r>
            <a:r>
              <a:rPr lang="en" dirty="0"/>
              <a:t>&lt;&gt;</a:t>
            </a:r>
          </a:p>
          <a:p>
            <a:r>
              <a:rPr lang="en-US" dirty="0"/>
              <a:t>      &lt;</a:t>
            </a:r>
            <a:r>
              <a:rPr lang="en-US" dirty="0">
                <a:solidFill>
                  <a:srgbClr val="FC3F1D"/>
                </a:solidFill>
              </a:rPr>
              <a:t>PageComponent</a:t>
            </a:r>
            <a:r>
              <a:rPr lang="en-US" dirty="0"/>
              <a:t> /&gt;</a:t>
            </a:r>
            <a:br>
              <a:rPr lang="en" dirty="0"/>
            </a:br>
            <a:r>
              <a:rPr lang="en-US" dirty="0"/>
              <a:t>      </a:t>
            </a:r>
            <a:r>
              <a:rPr lang="en" dirty="0"/>
              <a:t>{isVisible </a:t>
            </a:r>
            <a:r>
              <a:rPr lang="en" dirty="0">
                <a:solidFill>
                  <a:srgbClr val="00D1FF"/>
                </a:solidFill>
              </a:rPr>
              <a:t>&amp;&amp;</a:t>
            </a:r>
            <a:r>
              <a:rPr lang="en" dirty="0"/>
              <a:t> </a:t>
            </a:r>
            <a:r>
              <a:rPr lang="en" dirty="0">
                <a:solidFill>
                  <a:schemeClr val="tx2"/>
                </a:solidFill>
              </a:rPr>
              <a:t>createPortal</a:t>
            </a:r>
            <a:r>
              <a:rPr lang="en" dirty="0"/>
              <a:t>(</a:t>
            </a:r>
            <a:br>
              <a:rPr lang="en" dirty="0"/>
            </a:br>
            <a:r>
              <a:rPr lang="en-US" dirty="0"/>
              <a:t>    </a:t>
            </a:r>
            <a:r>
              <a:rPr lang="en" dirty="0"/>
              <a:t> </a:t>
            </a:r>
            <a:r>
              <a:rPr lang="en-US" dirty="0"/>
              <a:t>   </a:t>
            </a:r>
            <a:r>
              <a:rPr lang="en" dirty="0"/>
              <a:t>&lt;</a:t>
            </a:r>
            <a:r>
              <a:rPr lang="en" dirty="0">
                <a:solidFill>
                  <a:srgbClr val="FC3F1D"/>
                </a:solidFill>
              </a:rPr>
              <a:t>MyModalComponent</a:t>
            </a:r>
            <a:r>
              <a:rPr lang="en" dirty="0"/>
              <a:t> /&gt;,</a:t>
            </a:r>
            <a:br>
              <a:rPr lang="en" dirty="0"/>
            </a:br>
            <a:r>
              <a:rPr lang="en-US" dirty="0"/>
              <a:t>        </a:t>
            </a:r>
            <a:r>
              <a:rPr lang="en" dirty="0">
                <a:solidFill>
                  <a:schemeClr val="tx2"/>
                </a:solidFill>
              </a:rPr>
              <a:t>document.body</a:t>
            </a:r>
            <a:br>
              <a:rPr lang="en" dirty="0"/>
            </a:br>
            <a:r>
              <a:rPr lang="en-US" dirty="0"/>
              <a:t>      </a:t>
            </a:r>
            <a:r>
              <a:rPr lang="en" dirty="0"/>
              <a:t>)}</a:t>
            </a:r>
          </a:p>
          <a:p>
            <a:r>
              <a:rPr lang="en-US" dirty="0"/>
              <a:t>    </a:t>
            </a:r>
            <a:r>
              <a:rPr lang="en" dirty="0"/>
              <a:t>&lt;/&gt;</a:t>
            </a:r>
            <a:br>
              <a:rPr lang="en" dirty="0"/>
            </a:br>
            <a:r>
              <a:rPr lang="en-US" dirty="0"/>
              <a:t>  </a:t>
            </a:r>
            <a:r>
              <a:rPr lang="en" dirty="0"/>
              <a:t>);</a:t>
            </a:r>
          </a:p>
          <a:p>
            <a:r>
              <a:rPr lang="en" dirty="0"/>
              <a:t>}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Используем порталы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React</a:t>
            </a:r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79039A7-B0BE-0C4F-9B26-91B107EFB07A}"/>
              </a:ext>
            </a:extLst>
          </p:cNvPr>
          <p:cNvSpPr/>
          <p:nvPr/>
        </p:nvSpPr>
        <p:spPr>
          <a:xfrm>
            <a:off x="11254154" y="8194431"/>
            <a:ext cx="4343400" cy="668215"/>
          </a:xfrm>
          <a:prstGeom prst="roundRect">
            <a:avLst>
              <a:gd name="adj" fmla="val 27120"/>
            </a:avLst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AA788F4-267B-FD4E-996E-12C3EAFE887D}"/>
              </a:ext>
            </a:extLst>
          </p:cNvPr>
          <p:cNvCxnSpPr/>
          <p:nvPr/>
        </p:nvCxnSpPr>
        <p:spPr>
          <a:xfrm>
            <a:off x="11693768" y="1951892"/>
            <a:ext cx="3763108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30C9AFC-C537-6D46-A2EA-2EAF0408D6F5}"/>
              </a:ext>
            </a:extLst>
          </p:cNvPr>
          <p:cNvCxnSpPr/>
          <p:nvPr/>
        </p:nvCxnSpPr>
        <p:spPr>
          <a:xfrm>
            <a:off x="14993814" y="7414846"/>
            <a:ext cx="3763108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реализации</a:t>
            </a:r>
            <a:br>
              <a:rPr lang="ru-RU" dirty="0"/>
            </a:br>
            <a:r>
              <a:rPr lang="ru-RU" dirty="0"/>
              <a:t>поповеров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tx2"/>
                </a:solidFill>
              </a:rPr>
              <a:t>&lt;</a:t>
            </a:r>
            <a:r>
              <a:rPr lang="en" dirty="0">
                <a:solidFill>
                  <a:srgbClr val="00D1FF"/>
                </a:solidFill>
              </a:rPr>
              <a:t>button</a:t>
            </a:r>
            <a:r>
              <a:rPr lang="en" dirty="0">
                <a:solidFill>
                  <a:schemeClr val="tx2"/>
                </a:solidFill>
              </a:rPr>
              <a:t> @</a:t>
            </a:r>
            <a:r>
              <a:rPr lang="en" dirty="0">
                <a:solidFill>
                  <a:schemeClr val="accent1"/>
                </a:solidFill>
              </a:rPr>
              <a:t>click</a:t>
            </a:r>
            <a:r>
              <a:rPr lang="en" dirty="0">
                <a:solidFill>
                  <a:schemeClr val="tx2"/>
                </a:solidFill>
              </a:rPr>
              <a:t>=</a:t>
            </a:r>
            <a:r>
              <a:rPr lang="en" dirty="0">
                <a:solidFill>
                  <a:schemeClr val="accent5"/>
                </a:solidFill>
              </a:rPr>
              <a:t>"</a:t>
            </a:r>
            <a:r>
              <a:rPr lang="en" dirty="0">
                <a:solidFill>
                  <a:srgbClr val="00D1FF"/>
                </a:solidFill>
              </a:rPr>
              <a:t>open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1"/>
                </a:solidFill>
              </a:rPr>
              <a:t>=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2"/>
                </a:solidFill>
              </a:rPr>
              <a:t>true</a:t>
            </a:r>
            <a:r>
              <a:rPr lang="en" dirty="0">
                <a:solidFill>
                  <a:schemeClr val="accent5"/>
                </a:solidFill>
              </a:rPr>
              <a:t>"</a:t>
            </a:r>
            <a:r>
              <a:rPr lang="en" dirty="0">
                <a:solidFill>
                  <a:schemeClr val="tx2"/>
                </a:solidFill>
              </a:rPr>
              <a:t>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tx2"/>
                </a:solidFill>
              </a:rPr>
              <a:t>Open Modal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button</a:t>
            </a:r>
            <a:r>
              <a:rPr lang="en" dirty="0">
                <a:solidFill>
                  <a:schemeClr val="tx2"/>
                </a:solidFill>
              </a:rPr>
              <a:t>&gt;</a:t>
            </a:r>
          </a:p>
          <a:p>
            <a:endParaRPr lang="en" dirty="0">
              <a:solidFill>
                <a:schemeClr val="tx2"/>
              </a:solidFill>
            </a:endParaRPr>
          </a:p>
          <a:p>
            <a:r>
              <a:rPr lang="en" dirty="0">
                <a:solidFill>
                  <a:schemeClr val="tx2"/>
                </a:solidFill>
              </a:rPr>
              <a:t>&lt;</a:t>
            </a:r>
            <a:r>
              <a:rPr lang="en" dirty="0">
                <a:solidFill>
                  <a:srgbClr val="00D1FF"/>
                </a:solidFill>
              </a:rPr>
              <a:t>Teleport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1"/>
                </a:solidFill>
              </a:rPr>
              <a:t>to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body</a:t>
            </a:r>
            <a:r>
              <a:rPr lang="en" dirty="0">
                <a:solidFill>
                  <a:schemeClr val="tx2"/>
                </a:solidFill>
              </a:rPr>
              <a:t>"&gt;</a:t>
            </a:r>
          </a:p>
          <a:p>
            <a:r>
              <a:rPr lang="en" dirty="0">
                <a:solidFill>
                  <a:schemeClr val="tx2"/>
                </a:solidFill>
              </a:rPr>
              <a:t>  &lt;div v-if="open" class="modal"&gt;</a:t>
            </a:r>
          </a:p>
          <a:p>
            <a:r>
              <a:rPr lang="en" dirty="0">
                <a:solidFill>
                  <a:schemeClr val="tx2"/>
                </a:solidFill>
              </a:rPr>
              <a:t>    &lt;p&gt;Hello from the modal!&lt;/p&gt;</a:t>
            </a:r>
          </a:p>
          <a:p>
            <a:r>
              <a:rPr lang="en" dirty="0">
                <a:solidFill>
                  <a:schemeClr val="tx2"/>
                </a:solidFill>
              </a:rPr>
              <a:t>    &lt;button @click="open = false"&gt;Close&lt;/button&gt;</a:t>
            </a:r>
          </a:p>
          <a:p>
            <a:r>
              <a:rPr lang="en" dirty="0">
                <a:solidFill>
                  <a:schemeClr val="tx2"/>
                </a:solidFill>
              </a:rPr>
              <a:t>  &lt;/div&gt;</a:t>
            </a:r>
          </a:p>
          <a:p>
            <a:r>
              <a:rPr lang="en" dirty="0">
                <a:solidFill>
                  <a:schemeClr val="tx2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Teleport</a:t>
            </a:r>
            <a:r>
              <a:rPr lang="en" dirty="0">
                <a:solidFill>
                  <a:schemeClr val="tx2"/>
                </a:solidFill>
              </a:rPr>
              <a:t>&gt;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Используем телепорты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Vue.js</a:t>
            </a:r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3515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18E5F48-9C68-33F7-D413-E3729A03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начать работать</a:t>
            </a:r>
            <a:br>
              <a:rPr lang="ru-RU" dirty="0"/>
            </a:br>
            <a:r>
              <a:rPr lang="ru-RU" dirty="0"/>
              <a:t>без (или почти без)</a:t>
            </a:r>
            <a:br>
              <a:rPr lang="ru-RU" dirty="0"/>
            </a:br>
            <a:r>
              <a:rPr lang="en-US" dirty="0"/>
              <a:t>JavaScript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09FBF2D-E976-4C2C-14D7-2C88CFC56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Обновление </a:t>
            </a:r>
            <a:r>
              <a:rPr lang="en-US" dirty="0"/>
              <a:t>HTML Living Standard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BE3DE4-7CCE-8666-DDA3-3E42CAB5F5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C5D3FF-712F-D29E-E7CD-07D4050C29D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9498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365EDF-183B-35C5-8E35-5423FC567B76}"/>
              </a:ext>
            </a:extLst>
          </p:cNvPr>
          <p:cNvSpPr txBox="1"/>
          <p:nvPr/>
        </p:nvSpPr>
        <p:spPr>
          <a:xfrm>
            <a:off x="10044113" y="3635375"/>
            <a:ext cx="13423900" cy="8166100"/>
          </a:xfrm>
          <a:prstGeom prst="roundRect">
            <a:avLst>
              <a:gd name="adj" fmla="val 5831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6949511-29B7-6554-0307-AF9E54F9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я?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6B720E6-C73D-1A3A-451F-AAAAD26792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Разработчик добра</a:t>
            </a:r>
            <a:b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Редакция Доки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dirty="0"/>
              <a:t>Помогаю новичкам в Доке</a:t>
            </a:r>
            <a:br>
              <a:rPr lang="en-US" dirty="0"/>
            </a:br>
            <a:r>
              <a:rPr lang="ru-RU" dirty="0"/>
              <a:t>и вебе</a:t>
            </a:r>
            <a:r>
              <a:rPr lang="en-US" dirty="0"/>
              <a:t> </a:t>
            </a:r>
            <a:r>
              <a:rPr lang="ru-RU" dirty="0"/>
              <a:t>с </a:t>
            </a:r>
            <a:r>
              <a:rPr lang="en-US" dirty="0"/>
              <a:t>open-source</a:t>
            </a:r>
            <a:endParaRPr lang="ru-RU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ru-RU" dirty="0"/>
              <a:t>Помогаю редакции со стримами, чатами и пространством на </a:t>
            </a:r>
            <a:r>
              <a:rPr lang="en-US" dirty="0"/>
              <a:t>GitHub</a:t>
            </a:r>
            <a:endParaRPr lang="ru-RU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ru-RU" dirty="0"/>
              <a:t>Верстаю эти ваши интерфейсы</a:t>
            </a:r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4B29D21-038A-8BD4-4D75-59F5C2D744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Егор Левченко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6884428-1730-0BB6-798B-6A906D3400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EC3327-5881-4887-0408-B7A1AC9B110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860BF7-7017-AF40-8601-1D6D22E96B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1" t="2110" r="34458" b="27884"/>
          <a:stretch/>
        </p:blipFill>
        <p:spPr>
          <a:xfrm>
            <a:off x="914400" y="3635375"/>
            <a:ext cx="8204200" cy="8166100"/>
          </a:xfr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82817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329D2C-AAF3-964C-6D5E-510B3CCC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>
                <a:solidFill>
                  <a:srgbClr val="FC3F1D"/>
                </a:solidFill>
              </a:rPr>
              <a:t>HTML Living Standard</a:t>
            </a:r>
            <a:br>
              <a:rPr lang="en-US" dirty="0"/>
            </a:br>
            <a:r>
              <a:rPr lang="ru-RU" dirty="0"/>
              <a:t>добавлена поддержка</a:t>
            </a:r>
            <a:br>
              <a:rPr lang="ru-RU" dirty="0"/>
            </a:br>
            <a:r>
              <a:rPr lang="en-US" dirty="0">
                <a:solidFill>
                  <a:srgbClr val="FC3F1D"/>
                </a:solidFill>
              </a:rPr>
              <a:t>Popover API</a:t>
            </a:r>
            <a:endParaRPr lang="ru-RU" dirty="0">
              <a:solidFill>
                <a:srgbClr val="FC3F1D"/>
              </a:solidFill>
            </a:endParaRP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7655F8D-D296-B3C3-34A6-38FF0C6E0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DC4EF1-D6FB-4699-2E7B-AA8462EEF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8432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6F760D-71D1-644A-8CC8-CD534AD0B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"/>
          <a:stretch/>
        </p:blipFill>
        <p:spPr>
          <a:xfrm>
            <a:off x="914400" y="914399"/>
            <a:ext cx="22827342" cy="11887202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3175"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BC60F3-5BCE-804A-80B6-11051EA40F9D}"/>
              </a:ext>
            </a:extLst>
          </p:cNvPr>
          <p:cNvSpPr txBox="1"/>
          <p:nvPr/>
        </p:nvSpPr>
        <p:spPr>
          <a:xfrm rot="16200000">
            <a:off x="18189787" y="6673333"/>
            <a:ext cx="1188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Can I use</a:t>
            </a:r>
            <a:endParaRPr lang="en" dirty="0">
              <a:solidFill>
                <a:schemeClr val="tx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2CAAD1-A6E1-EA48-A08A-A1ED6D9857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1" b="25226"/>
          <a:stretch/>
        </p:blipFill>
        <p:spPr>
          <a:xfrm>
            <a:off x="914400" y="914399"/>
            <a:ext cx="22827342" cy="11887202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31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91660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17C395F0-B7A5-A31B-870E-956F95FC5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" dirty="0">
                <a:solidFill>
                  <a:srgbClr val="00D1FF"/>
                </a:solidFill>
              </a:rPr>
              <a:t>&lt;button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1"/>
                </a:solidFill>
              </a:rPr>
              <a:t>popovertarget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my-popover</a:t>
            </a:r>
            <a:r>
              <a:rPr lang="en" dirty="0">
                <a:solidFill>
                  <a:schemeClr val="tx2"/>
                </a:solidFill>
              </a:rPr>
              <a:t>"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1"/>
                </a:solidFill>
              </a:rPr>
              <a:t>popovertargetaction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toggle</a:t>
            </a:r>
            <a:r>
              <a:rPr lang="en" dirty="0">
                <a:solidFill>
                  <a:schemeClr val="tx2"/>
                </a:solidFill>
              </a:rPr>
              <a:t>"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Показать поповер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rgbClr val="00D1FF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button&gt;</a:t>
            </a:r>
            <a:endParaRPr lang="ru-RU" dirty="0">
              <a:solidFill>
                <a:srgbClr val="00D1FF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690AE8-FF56-8741-8A4D-113F6A39EF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7" t="5627" r="19366" b="6476"/>
          <a:stretch/>
        </p:blipFill>
        <p:spPr>
          <a:xfrm>
            <a:off x="14031913" y="2728913"/>
            <a:ext cx="9576000" cy="9675811"/>
          </a:xfrm>
          <a:prstGeom prst="roundRect">
            <a:avLst>
              <a:gd name="adj" fmla="val 5034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A4470E2-0F63-166D-80B7-06E280C9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свой поповер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DB9433E-36AC-8415-DAE9-583ADBE149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B0EF8E-81EF-6BEA-16D8-2FD2621A80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9386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17C395F0-B7A5-A31B-870E-956F95FC5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" dirty="0">
                <a:solidFill>
                  <a:srgbClr val="00D1FF"/>
                </a:solidFill>
              </a:rPr>
              <a:t>&lt;button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1"/>
                </a:solidFill>
              </a:rPr>
              <a:t>popovertarget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my-popover</a:t>
            </a:r>
            <a:r>
              <a:rPr lang="en" dirty="0">
                <a:solidFill>
                  <a:schemeClr val="tx2"/>
                </a:solidFill>
              </a:rPr>
              <a:t>"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1"/>
                </a:solidFill>
              </a:rPr>
              <a:t>popovertargetaction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toggle</a:t>
            </a:r>
            <a:r>
              <a:rPr lang="en" dirty="0">
                <a:solidFill>
                  <a:schemeClr val="tx2"/>
                </a:solidFill>
              </a:rPr>
              <a:t>"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Показать поповер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rgbClr val="00D1FF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button&gt;</a:t>
            </a:r>
            <a:br>
              <a:rPr lang="ru-RU" dirty="0">
                <a:solidFill>
                  <a:schemeClr val="accent4"/>
                </a:solidFill>
              </a:rPr>
            </a:b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&lt;div </a:t>
            </a:r>
            <a:r>
              <a:rPr lang="en" dirty="0">
                <a:solidFill>
                  <a:schemeClr val="accent1"/>
                </a:solidFill>
              </a:rPr>
              <a:t>id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my-popover</a:t>
            </a:r>
            <a:r>
              <a:rPr lang="en" dirty="0">
                <a:solidFill>
                  <a:schemeClr val="tx2"/>
                </a:solidFill>
              </a:rPr>
              <a:t>"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1"/>
                </a:solidFill>
              </a:rPr>
              <a:t>popover</a:t>
            </a:r>
            <a:r>
              <a:rPr lang="en" dirty="0">
                <a:solidFill>
                  <a:srgbClr val="00D1FF"/>
                </a:solidFill>
              </a:rPr>
              <a:t>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rgbClr val="00D1FF"/>
                </a:solidFill>
              </a:rPr>
              <a:t>&lt;p&gt;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Я — простой, но крутой </a:t>
            </a:r>
            <a:r>
              <a:rPr lang="ru-RU" dirty="0" err="1">
                <a:solidFill>
                  <a:schemeClr val="tx2"/>
                </a:solidFill>
              </a:rPr>
              <a:t>поповер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ru-RU" dirty="0">
                <a:solidFill>
                  <a:srgbClr val="00D1FF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p&gt;</a:t>
            </a:r>
            <a:br>
              <a:rPr lang="ru-RU" dirty="0">
                <a:solidFill>
                  <a:srgbClr val="00D1FF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&lt;/div&gt;</a:t>
            </a:r>
            <a:endParaRPr lang="ru-RU" dirty="0">
              <a:solidFill>
                <a:srgbClr val="00D1FF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303AC8-137B-834F-88EE-2C5909CFD0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5" t="8596" r="22076" b="10909"/>
          <a:stretch/>
        </p:blipFill>
        <p:spPr>
          <a:xfrm>
            <a:off x="14031913" y="2728915"/>
            <a:ext cx="9576000" cy="9675810"/>
          </a:xfrm>
          <a:prstGeom prst="roundRect">
            <a:avLst>
              <a:gd name="adj" fmla="val 5034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A4470E2-0F63-166D-80B7-06E280C9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свой поповер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DB9433E-36AC-8415-DAE9-583ADBE149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B0EF8E-81EF-6BEA-16D8-2FD2621A80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B7E37A-6D47-4959-B938-527B3C89C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38805" y="9720264"/>
            <a:ext cx="638970" cy="6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18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Разберём атрибуты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rgbClr val="00D1FF"/>
                </a:solidFill>
              </a:rPr>
              <a:t>&lt;button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1"/>
                </a:solidFill>
              </a:rPr>
              <a:t>popovertarget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my-popover</a:t>
            </a:r>
            <a:r>
              <a:rPr lang="en" dirty="0">
                <a:solidFill>
                  <a:schemeClr val="tx2"/>
                </a:solidFill>
              </a:rPr>
              <a:t>"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1"/>
                </a:solidFill>
              </a:rPr>
              <a:t>popovertargetaction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toggle</a:t>
            </a:r>
            <a:r>
              <a:rPr lang="en" dirty="0">
                <a:solidFill>
                  <a:schemeClr val="tx2"/>
                </a:solidFill>
              </a:rPr>
              <a:t>"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Показать </a:t>
            </a:r>
            <a:r>
              <a:rPr lang="ru-RU" dirty="0" err="1">
                <a:solidFill>
                  <a:schemeClr val="tx2"/>
                </a:solidFill>
              </a:rPr>
              <a:t>поповер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rgbClr val="00D1FF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button&gt;</a:t>
            </a:r>
            <a:br>
              <a:rPr lang="ru-RU" dirty="0">
                <a:solidFill>
                  <a:schemeClr val="accent4"/>
                </a:solidFill>
              </a:rPr>
            </a:b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&lt;div </a:t>
            </a:r>
            <a:r>
              <a:rPr lang="en" dirty="0">
                <a:solidFill>
                  <a:schemeClr val="accent1"/>
                </a:solidFill>
              </a:rPr>
              <a:t>id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my-popover</a:t>
            </a:r>
            <a:r>
              <a:rPr lang="en" dirty="0">
                <a:solidFill>
                  <a:schemeClr val="tx2"/>
                </a:solidFill>
              </a:rPr>
              <a:t>"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1"/>
                </a:solidFill>
              </a:rPr>
              <a:t>popover</a:t>
            </a:r>
            <a:r>
              <a:rPr lang="en" dirty="0">
                <a:solidFill>
                  <a:srgbClr val="00D1FF"/>
                </a:solidFill>
              </a:rPr>
              <a:t>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rgbClr val="00D1FF"/>
                </a:solidFill>
              </a:rPr>
              <a:t>&lt;p&gt;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Я — простой, но крутой </a:t>
            </a:r>
            <a:r>
              <a:rPr lang="ru-RU" dirty="0" err="1">
                <a:solidFill>
                  <a:schemeClr val="tx2"/>
                </a:solidFill>
              </a:rPr>
              <a:t>поповер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ru-RU" dirty="0">
                <a:solidFill>
                  <a:srgbClr val="00D1FF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p&gt;</a:t>
            </a:r>
            <a:br>
              <a:rPr lang="ru-RU" dirty="0">
                <a:solidFill>
                  <a:srgbClr val="00D1FF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&lt;/div&gt;</a:t>
            </a:r>
            <a:endParaRPr lang="ru-RU" dirty="0">
              <a:solidFill>
                <a:srgbClr val="00D1FF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Связывает управление, например кнопку, с нужным поповером по </a:t>
            </a:r>
            <a:r>
              <a:rPr lang="en-US" dirty="0"/>
              <a:t>ID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" dirty="0"/>
              <a:t>popovertarget</a:t>
            </a:r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1AECE21-C871-784A-8C93-03B04D1CE2B6}"/>
              </a:ext>
            </a:extLst>
          </p:cNvPr>
          <p:cNvSpPr/>
          <p:nvPr/>
        </p:nvSpPr>
        <p:spPr>
          <a:xfrm>
            <a:off x="11477624" y="6419854"/>
            <a:ext cx="3709621" cy="736658"/>
          </a:xfrm>
          <a:prstGeom prst="roundRect">
            <a:avLst>
              <a:gd name="adj" fmla="val 29496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5E1DD2C-24E0-0B4B-8A05-2CADBE9365C0}"/>
              </a:ext>
            </a:extLst>
          </p:cNvPr>
          <p:cNvCxnSpPr/>
          <p:nvPr/>
        </p:nvCxnSpPr>
        <p:spPr>
          <a:xfrm>
            <a:off x="9548446" y="2728912"/>
            <a:ext cx="406204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A1AE48E-BF3B-49B7-9071-139AABEC85C9}"/>
              </a:ext>
            </a:extLst>
          </p:cNvPr>
          <p:cNvSpPr/>
          <p:nvPr/>
        </p:nvSpPr>
        <p:spPr>
          <a:xfrm>
            <a:off x="13877924" y="2030354"/>
            <a:ext cx="3709621" cy="736658"/>
          </a:xfrm>
          <a:prstGeom prst="roundRect">
            <a:avLst>
              <a:gd name="adj" fmla="val 29496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7569F8F-0516-4315-B2D1-C4CFE2CCB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22305" y="7904164"/>
            <a:ext cx="638970" cy="6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0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Разберём атрибуты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rgbClr val="00D1FF"/>
                </a:solidFill>
              </a:rPr>
              <a:t>&lt;button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1"/>
                </a:solidFill>
              </a:rPr>
              <a:t>popovertarget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my-popover</a:t>
            </a:r>
            <a:r>
              <a:rPr lang="en" dirty="0">
                <a:solidFill>
                  <a:schemeClr val="tx2"/>
                </a:solidFill>
              </a:rPr>
              <a:t>"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1"/>
                </a:solidFill>
              </a:rPr>
              <a:t>popovertargetaction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toggle</a:t>
            </a:r>
            <a:r>
              <a:rPr lang="en" dirty="0">
                <a:solidFill>
                  <a:schemeClr val="tx2"/>
                </a:solidFill>
              </a:rPr>
              <a:t>"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Показать </a:t>
            </a:r>
            <a:r>
              <a:rPr lang="ru-RU" dirty="0" err="1">
                <a:solidFill>
                  <a:schemeClr val="tx2"/>
                </a:solidFill>
              </a:rPr>
              <a:t>поповер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rgbClr val="00D1FF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button&gt;</a:t>
            </a:r>
            <a:br>
              <a:rPr lang="ru-RU" dirty="0">
                <a:solidFill>
                  <a:schemeClr val="accent4"/>
                </a:solidFill>
              </a:rPr>
            </a:b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&lt;div </a:t>
            </a:r>
            <a:r>
              <a:rPr lang="en" dirty="0">
                <a:solidFill>
                  <a:schemeClr val="accent1"/>
                </a:solidFill>
              </a:rPr>
              <a:t>id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my-popover</a:t>
            </a:r>
            <a:r>
              <a:rPr lang="en" dirty="0">
                <a:solidFill>
                  <a:schemeClr val="tx2"/>
                </a:solidFill>
              </a:rPr>
              <a:t>"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1"/>
                </a:solidFill>
              </a:rPr>
              <a:t>popover</a:t>
            </a:r>
            <a:r>
              <a:rPr lang="en" dirty="0">
                <a:solidFill>
                  <a:srgbClr val="00D1FF"/>
                </a:solidFill>
              </a:rPr>
              <a:t>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rgbClr val="00D1FF"/>
                </a:solidFill>
              </a:rPr>
              <a:t>&lt;p&gt;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Я — простой, но крутой </a:t>
            </a:r>
            <a:r>
              <a:rPr lang="ru-RU" dirty="0" err="1">
                <a:solidFill>
                  <a:schemeClr val="tx2"/>
                </a:solidFill>
              </a:rPr>
              <a:t>поповер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ru-RU" dirty="0">
                <a:solidFill>
                  <a:srgbClr val="00D1FF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p&gt;</a:t>
            </a:r>
            <a:br>
              <a:rPr lang="ru-RU" dirty="0">
                <a:solidFill>
                  <a:srgbClr val="00D1FF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&lt;/div&gt;</a:t>
            </a:r>
            <a:endParaRPr lang="ru-RU" dirty="0">
              <a:solidFill>
                <a:srgbClr val="00D1FF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2" y="5887635"/>
            <a:ext cx="6741040" cy="6364689"/>
          </a:xfrm>
        </p:spPr>
        <p:txBody>
          <a:bodyPr/>
          <a:lstStyle/>
          <a:p>
            <a:r>
              <a:rPr lang="ru-RU" dirty="0"/>
              <a:t>Указывает, что делать с поповером:</a:t>
            </a:r>
          </a:p>
          <a:p>
            <a:pPr marL="571500" indent="-571500">
              <a:buClr>
                <a:schemeClr val="tx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toggle</a:t>
            </a:r>
            <a:r>
              <a:rPr lang="en-US" dirty="0"/>
              <a:t> — </a:t>
            </a:r>
            <a:r>
              <a:rPr lang="ru-RU" dirty="0"/>
              <a:t>переключать</a:t>
            </a:r>
          </a:p>
          <a:p>
            <a:pPr marL="571500" indent="-571500">
              <a:buClr>
                <a:schemeClr val="tx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show</a:t>
            </a:r>
            <a:r>
              <a:rPr lang="en-US" dirty="0"/>
              <a:t> — </a:t>
            </a:r>
            <a:r>
              <a:rPr lang="ru-RU" dirty="0"/>
              <a:t>показывать</a:t>
            </a:r>
          </a:p>
          <a:p>
            <a:pPr marL="571500" indent="-571500">
              <a:buClr>
                <a:schemeClr val="tx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hide </a:t>
            </a:r>
            <a:r>
              <a:rPr lang="en-US" dirty="0"/>
              <a:t>— </a:t>
            </a:r>
            <a:r>
              <a:rPr lang="ru-RU" dirty="0"/>
              <a:t>скрывать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" dirty="0"/>
              <a:t>popovertargetaction</a:t>
            </a:r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25</a:t>
            </a:fld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C885BF8-3B9A-0C4A-9D67-81E1145B7846}"/>
              </a:ext>
            </a:extLst>
          </p:cNvPr>
          <p:cNvCxnSpPr/>
          <p:nvPr/>
        </p:nvCxnSpPr>
        <p:spPr>
          <a:xfrm>
            <a:off x="9513277" y="3397127"/>
            <a:ext cx="585567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6AE6C50-7156-4DF2-B007-F5EF217DDD0C}"/>
              </a:ext>
            </a:extLst>
          </p:cNvPr>
          <p:cNvSpPr/>
          <p:nvPr/>
        </p:nvSpPr>
        <p:spPr>
          <a:xfrm>
            <a:off x="15738763" y="2728912"/>
            <a:ext cx="2444462" cy="736658"/>
          </a:xfrm>
          <a:prstGeom prst="roundRect">
            <a:avLst>
              <a:gd name="adj" fmla="val 29496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AEEBC0-19FE-4C12-91B1-A67BF1AF9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22305" y="7904164"/>
            <a:ext cx="638970" cy="6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14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Разберём атрибуты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rgbClr val="00D1FF"/>
                </a:solidFill>
              </a:rPr>
              <a:t>&lt;button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1"/>
                </a:solidFill>
              </a:rPr>
              <a:t>popovertarget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my-popover</a:t>
            </a:r>
            <a:r>
              <a:rPr lang="en" dirty="0">
                <a:solidFill>
                  <a:schemeClr val="tx2"/>
                </a:solidFill>
              </a:rPr>
              <a:t>"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1"/>
                </a:solidFill>
              </a:rPr>
              <a:t>popovertargetaction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toggle</a:t>
            </a:r>
            <a:r>
              <a:rPr lang="en" dirty="0">
                <a:solidFill>
                  <a:schemeClr val="tx2"/>
                </a:solidFill>
              </a:rPr>
              <a:t>"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Показать </a:t>
            </a:r>
            <a:r>
              <a:rPr lang="ru-RU" dirty="0" err="1">
                <a:solidFill>
                  <a:schemeClr val="tx2"/>
                </a:solidFill>
              </a:rPr>
              <a:t>поповер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rgbClr val="00D1FF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button&gt;</a:t>
            </a:r>
            <a:br>
              <a:rPr lang="ru-RU" dirty="0">
                <a:solidFill>
                  <a:schemeClr val="accent4"/>
                </a:solidFill>
              </a:rPr>
            </a:b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&lt;div </a:t>
            </a:r>
            <a:r>
              <a:rPr lang="en" dirty="0">
                <a:solidFill>
                  <a:schemeClr val="accent1"/>
                </a:solidFill>
              </a:rPr>
              <a:t>id</a:t>
            </a:r>
            <a:r>
              <a:rPr lang="en" dirty="0">
                <a:solidFill>
                  <a:schemeClr val="tx2"/>
                </a:solidFill>
              </a:rPr>
              <a:t>="</a:t>
            </a:r>
            <a:r>
              <a:rPr lang="en" dirty="0">
                <a:solidFill>
                  <a:schemeClr val="accent5"/>
                </a:solidFill>
              </a:rPr>
              <a:t>my-popover</a:t>
            </a:r>
            <a:r>
              <a:rPr lang="en" dirty="0">
                <a:solidFill>
                  <a:schemeClr val="tx2"/>
                </a:solidFill>
              </a:rPr>
              <a:t>"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" dirty="0">
                <a:solidFill>
                  <a:schemeClr val="accent1"/>
                </a:solidFill>
              </a:rPr>
              <a:t>popover</a:t>
            </a:r>
            <a:r>
              <a:rPr lang="en" dirty="0">
                <a:solidFill>
                  <a:srgbClr val="00D1FF"/>
                </a:solidFill>
              </a:rPr>
              <a:t>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rgbClr val="00D1FF"/>
                </a:solidFill>
              </a:rPr>
              <a:t>&lt;p&gt;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Я — простой, но крутой </a:t>
            </a:r>
            <a:r>
              <a:rPr lang="ru-RU" dirty="0" err="1">
                <a:solidFill>
                  <a:schemeClr val="tx2"/>
                </a:solidFill>
              </a:rPr>
              <a:t>поповер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ru-RU" dirty="0">
                <a:solidFill>
                  <a:srgbClr val="00D1FF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p&gt;</a:t>
            </a:r>
            <a:br>
              <a:rPr lang="ru-RU" dirty="0">
                <a:solidFill>
                  <a:srgbClr val="00D1FF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&lt;/div&gt;</a:t>
            </a:r>
            <a:endParaRPr lang="ru-RU" dirty="0">
              <a:solidFill>
                <a:srgbClr val="00D1FF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Атрибут указывает, что блок ведёт себя как </a:t>
            </a:r>
            <a:r>
              <a:rPr lang="ru-RU" dirty="0" err="1"/>
              <a:t>поповер</a:t>
            </a:r>
            <a:r>
              <a:rPr lang="ru-RU" dirty="0"/>
              <a:t>.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popover</a:t>
            </a:r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2C9873E-F76A-430B-BB31-29F6D96FC519}"/>
              </a:ext>
            </a:extLst>
          </p:cNvPr>
          <p:cNvSpPr/>
          <p:nvPr/>
        </p:nvSpPr>
        <p:spPr>
          <a:xfrm>
            <a:off x="15212610" y="6405044"/>
            <a:ext cx="2341965" cy="736658"/>
          </a:xfrm>
          <a:prstGeom prst="roundRect">
            <a:avLst>
              <a:gd name="adj" fmla="val 29496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F619496-C49D-472F-ADD0-F13F3176B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22305" y="7904164"/>
            <a:ext cx="638970" cy="6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78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A57919-C731-7C4B-BEEB-C929A5B5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Модальное </a:t>
            </a:r>
            <a:r>
              <a:rPr lang="en-US" dirty="0"/>
              <a:t>vs </a:t>
            </a:r>
            <a:r>
              <a:rPr lang="ru-RU" dirty="0"/>
              <a:t>немодальное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E5AA6DB-D933-25D8-1C80-6B6638C3D7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Различия окон в разрезе атрибута </a:t>
            </a:r>
            <a:r>
              <a:rPr lang="en-US" dirty="0"/>
              <a:t>popover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197BD-6508-333F-F110-E1B908E9D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Значение атрибута по умолчанию</a:t>
            </a:r>
          </a:p>
          <a:p>
            <a:pPr lvl="2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Окно модальное —</a:t>
            </a:r>
            <a:b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есть закрытие по оверлею</a:t>
            </a:r>
          </a:p>
          <a:p>
            <a:pPr lvl="2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 экране может быть</a:t>
            </a:r>
            <a:b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только один поповер</a:t>
            </a:r>
          </a:p>
          <a:p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5CD1FBD7-9C36-A3F3-45EE-0E664FA10572}"/>
              </a:ext>
            </a:extLst>
          </p:cNvPr>
          <p:cNvSpPr txBox="1">
            <a:spLocks/>
          </p:cNvSpPr>
          <p:nvPr/>
        </p:nvSpPr>
        <p:spPr>
          <a:xfrm>
            <a:off x="421312" y="3635375"/>
            <a:ext cx="10526087" cy="1470025"/>
          </a:xfrm>
          <a:prstGeom prst="roundRect">
            <a:avLst>
              <a:gd name="adj" fmla="val 35234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360000" tIns="0" rIns="360000" bIns="0" rtlCol="0" anchor="ctr" anchorCtr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10000"/>
              <a:buFont typeface="+mj-lt"/>
              <a:buAutoNum type="arabicPeriod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popover (popover=“auto”)</a:t>
            </a:r>
            <a:endParaRPr lang="ru-RU" sz="440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00BC4558-B53B-D4EC-369E-C03E8AC45A0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C3536A50-5E5A-84E0-8A0D-E3D8681C10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088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A57919-C731-7C4B-BEEB-C929A5B5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Модальное </a:t>
            </a:r>
            <a:r>
              <a:rPr lang="en-US" dirty="0"/>
              <a:t>vs </a:t>
            </a:r>
            <a:r>
              <a:rPr lang="ru-RU" dirty="0"/>
              <a:t>немодальное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E5AA6DB-D933-25D8-1C80-6B6638C3D7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Различия окон в разрезе атрибута </a:t>
            </a:r>
            <a:r>
              <a:rPr lang="en-US" dirty="0"/>
              <a:t>popover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D197BD-6508-333F-F110-E1B908E9D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Значение атрибута по умолчанию</a:t>
            </a:r>
          </a:p>
          <a:p>
            <a:pPr lvl="2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Окно модальное —</a:t>
            </a:r>
            <a:b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есть закрытие по оверлею</a:t>
            </a:r>
          </a:p>
          <a:p>
            <a:pPr lvl="2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На экране может быть</a:t>
            </a:r>
            <a:b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только один поповер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1B24F8F-28BF-4E4D-A51E-0A10F76D42CA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ru-RU" dirty="0"/>
              <a:t>Можно указать атрибут</a:t>
            </a:r>
          </a:p>
          <a:p>
            <a:pPr lvl="3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Окно немодальное —</a:t>
            </a:r>
            <a:b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закрытия по оверлею нет</a:t>
            </a:r>
          </a:p>
          <a:p>
            <a:pPr lvl="3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Можно открыть несколько</a:t>
            </a:r>
            <a:b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ru-R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поповеров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одновременно или вложить их друг в друга</a:t>
            </a:r>
          </a:p>
          <a:p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5CD1FBD7-9C36-A3F3-45EE-0E664FA10572}"/>
              </a:ext>
            </a:extLst>
          </p:cNvPr>
          <p:cNvSpPr txBox="1">
            <a:spLocks/>
          </p:cNvSpPr>
          <p:nvPr/>
        </p:nvSpPr>
        <p:spPr>
          <a:xfrm>
            <a:off x="421312" y="3635375"/>
            <a:ext cx="10526087" cy="1470025"/>
          </a:xfrm>
          <a:prstGeom prst="roundRect">
            <a:avLst>
              <a:gd name="adj" fmla="val 35234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360000" tIns="0" rIns="360000" bIns="0" rtlCol="0" anchor="ctr" anchorCtr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000" kern="1200">
                <a:solidFill>
                  <a:schemeClr val="accent1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10000"/>
              <a:buFont typeface="+mj-lt"/>
              <a:buAutoNum type="arabicPeriod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popover (popover=“auto”)</a:t>
            </a:r>
            <a:endParaRPr lang="ru-RU" sz="4400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0B583355-73DD-645A-FDBD-ECB22FF84CAC}"/>
              </a:ext>
            </a:extLst>
          </p:cNvPr>
          <p:cNvSpPr txBox="1">
            <a:spLocks/>
          </p:cNvSpPr>
          <p:nvPr/>
        </p:nvSpPr>
        <p:spPr>
          <a:xfrm>
            <a:off x="11927512" y="3635375"/>
            <a:ext cx="10526087" cy="1470025"/>
          </a:xfrm>
          <a:prstGeom prst="roundRect">
            <a:avLst>
              <a:gd name="adj" fmla="val 35234"/>
            </a:avLst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360000" tIns="0" rIns="360000" bIns="0" rtlCol="0" anchor="ctr" anchorCtr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000" kern="1200">
                <a:solidFill>
                  <a:schemeClr val="tx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10000"/>
              <a:buFont typeface="+mj-lt"/>
              <a:buAutoNum type="arabicPeriod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400" dirty="0"/>
              <a:t>popover=“manual”</a:t>
            </a:r>
            <a:r>
              <a:rPr lang="ru-RU" sz="4400" dirty="0"/>
              <a:t> 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00BC4558-B53B-D4EC-369E-C03E8AC45A0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C3536A50-5E5A-84E0-8A0D-E3D8681C10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924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18E5F48-9C68-33F7-D413-E3729A03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Диалог, поповер, </a:t>
            </a:r>
            <a:r>
              <a:rPr lang="ru-RU" dirty="0" err="1"/>
              <a:t>тултип</a:t>
            </a:r>
            <a:r>
              <a:rPr lang="ru-RU" dirty="0"/>
              <a:t> —</a:t>
            </a:r>
            <a:br>
              <a:rPr lang="ru-RU" dirty="0"/>
            </a:br>
            <a:r>
              <a:rPr lang="ru-RU" dirty="0"/>
              <a:t>а есть ли разница?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09FBF2D-E976-4C2C-14D7-2C88CFC56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Поговорим про стилизацию, семантику,</a:t>
            </a:r>
            <a:br>
              <a:rPr lang="ru-RU" dirty="0"/>
            </a:br>
            <a:r>
              <a:rPr lang="ru-RU" dirty="0"/>
              <a:t>доступность и всё остальное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BE3DE4-7CCE-8666-DDA3-3E42CAB5F5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en-US" dirty="0"/>
              <a:t>4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C5D3FF-712F-D29E-E7CD-07D4050C29D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66140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36">
            <a:extLst>
              <a:ext uri="{FF2B5EF4-FFF2-40B4-BE49-F238E27FC236}">
                <a16:creationId xmlns:a16="http://schemas.microsoft.com/office/drawing/2014/main" id="{401750D4-F2A3-CAFC-1B11-08BA7E794F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6BA1AAF6-AFDD-F047-2677-D88A87208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Всплывающие окна.</a:t>
            </a:r>
            <a:br>
              <a:rPr lang="ru-RU" dirty="0"/>
            </a:br>
            <a:r>
              <a:rPr lang="ru-RU" dirty="0"/>
              <a:t>Что это и чего мы от них ждём?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EA08C5FB-E99F-DA8E-4A95-048E4FC80A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57" name="Текст 56">
            <a:extLst>
              <a:ext uri="{FF2B5EF4-FFF2-40B4-BE49-F238E27FC236}">
                <a16:creationId xmlns:a16="http://schemas.microsoft.com/office/drawing/2014/main" id="{AD397AB2-199E-E8B3-1E8C-F6C410E0C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мы жили до </a:t>
            </a:r>
            <a:r>
              <a:rPr lang="en-US" dirty="0"/>
              <a:t>Popover API?</a:t>
            </a:r>
            <a:endParaRPr lang="ru-RU" dirty="0"/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ED8F7CFF-86D2-1A7B-D691-EE4AD9A1A2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59" name="Текст 58">
            <a:extLst>
              <a:ext uri="{FF2B5EF4-FFF2-40B4-BE49-F238E27FC236}">
                <a16:creationId xmlns:a16="http://schemas.microsoft.com/office/drawing/2014/main" id="{69F14951-1B5B-E843-18FA-E757923200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Как начать работать</a:t>
            </a:r>
            <a:br>
              <a:rPr lang="ru-RU" dirty="0"/>
            </a:br>
            <a:r>
              <a:rPr lang="ru-RU" dirty="0"/>
              <a:t>без или почти без </a:t>
            </a:r>
            <a:r>
              <a:rPr lang="en-US" dirty="0"/>
              <a:t>JS?</a:t>
            </a:r>
            <a:endParaRPr lang="ru-RU" dirty="0"/>
          </a:p>
        </p:txBody>
      </p:sp>
      <p:sp>
        <p:nvSpPr>
          <p:cNvPr id="60" name="Текст 59">
            <a:extLst>
              <a:ext uri="{FF2B5EF4-FFF2-40B4-BE49-F238E27FC236}">
                <a16:creationId xmlns:a16="http://schemas.microsoft.com/office/drawing/2014/main" id="{E6268FA1-C7F7-479A-24A6-E5EF81E379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61" name="Текст 60">
            <a:extLst>
              <a:ext uri="{FF2B5EF4-FFF2-40B4-BE49-F238E27FC236}">
                <a16:creationId xmlns:a16="http://schemas.microsoft.com/office/drawing/2014/main" id="{838F3F14-BA9E-00A2-5B14-6912262DB8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Диалог, поповер, </a:t>
            </a:r>
            <a:r>
              <a:rPr lang="ru-RU" dirty="0" err="1"/>
              <a:t>тултип</a:t>
            </a:r>
            <a:r>
              <a:rPr lang="ru-RU" dirty="0"/>
              <a:t> —</a:t>
            </a:r>
            <a:br>
              <a:rPr lang="ru-RU" dirty="0"/>
            </a:br>
            <a:r>
              <a:rPr lang="ru-RU" dirty="0"/>
              <a:t>а есть ли разница?</a:t>
            </a:r>
          </a:p>
        </p:txBody>
      </p:sp>
      <p:sp>
        <p:nvSpPr>
          <p:cNvPr id="62" name="Текст 61">
            <a:extLst>
              <a:ext uri="{FF2B5EF4-FFF2-40B4-BE49-F238E27FC236}">
                <a16:creationId xmlns:a16="http://schemas.microsoft.com/office/drawing/2014/main" id="{EA4B1451-B9D9-3B45-8C3E-99185452D4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88FFD115-64AB-BE76-EB80-9B31B8BCFF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Как использовать на практике?</a:t>
            </a:r>
          </a:p>
        </p:txBody>
      </p:sp>
      <p:sp>
        <p:nvSpPr>
          <p:cNvPr id="64" name="Текст 63">
            <a:extLst>
              <a:ext uri="{FF2B5EF4-FFF2-40B4-BE49-F238E27FC236}">
                <a16:creationId xmlns:a16="http://schemas.microsoft.com/office/drawing/2014/main" id="{0357AAA4-7AB6-9EBA-D44B-A03BDC8D38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65" name="Текст 64">
            <a:extLst>
              <a:ext uri="{FF2B5EF4-FFF2-40B4-BE49-F238E27FC236}">
                <a16:creationId xmlns:a16="http://schemas.microsoft.com/office/drawing/2014/main" id="{CE8E5C84-7F02-E801-D8B2-71DBCF7783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 dirty="0"/>
              <a:t>У моих клиентов старые браузеры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01482ED5-8D8B-D2D8-FA29-288B0E20B4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EA03B85E-F2E3-811D-F0B4-3E0E8F77CA8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Что же выбрать?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76B350D5-5DE2-37CA-19A0-4D8B03BCB2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/>
              <a:t>09</a:t>
            </a:r>
          </a:p>
        </p:txBody>
      </p:sp>
      <p:sp>
        <p:nvSpPr>
          <p:cNvPr id="69" name="Текст 68">
            <a:extLst>
              <a:ext uri="{FF2B5EF4-FFF2-40B4-BE49-F238E27FC236}">
                <a16:creationId xmlns:a16="http://schemas.microsoft.com/office/drawing/2014/main" id="{162AEB20-CDAD-1EE4-9B7D-B6588DDC374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Что мы узнали?</a:t>
            </a: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40F6732-D73F-64A1-8416-1E40E11EDE5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71" name="Текст 70">
            <a:extLst>
              <a:ext uri="{FF2B5EF4-FFF2-40B4-BE49-F238E27FC236}">
                <a16:creationId xmlns:a16="http://schemas.microsoft.com/office/drawing/2014/main" id="{36946063-76AB-BAD8-10E0-D6856155794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Проблемы безопасности </a:t>
            </a:r>
            <a:br>
              <a:rPr lang="en-US" dirty="0"/>
            </a:br>
            <a:r>
              <a:rPr lang="en-US" dirty="0"/>
              <a:t>Popover API</a:t>
            </a:r>
            <a:endParaRPr lang="ru-RU" dirty="0"/>
          </a:p>
        </p:txBody>
      </p:sp>
      <p:sp>
        <p:nvSpPr>
          <p:cNvPr id="74" name="Заголовок 73">
            <a:extLst>
              <a:ext uri="{FF2B5EF4-FFF2-40B4-BE49-F238E27FC236}">
                <a16:creationId xmlns:a16="http://schemas.microsoft.com/office/drawing/2014/main" id="{B0FD6169-F72D-8C23-4F6F-34D76D2D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869D46-FF7F-2FF6-DF65-BDD06AC7EFE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E79AF9-A1ED-7D63-8080-648DF0D875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00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 animBg="1"/>
      <p:bldP spid="57" grpId="0" build="p"/>
      <p:bldP spid="58" grpId="0" build="p" animBg="1"/>
      <p:bldP spid="59" grpId="0" build="p"/>
      <p:bldP spid="60" grpId="0" build="p" animBg="1"/>
      <p:bldP spid="61" grpId="0" build="p"/>
      <p:bldP spid="62" grpId="0" build="p" animBg="1"/>
      <p:bldP spid="63" grpId="0" build="p"/>
      <p:bldP spid="64" grpId="0" build="p" animBg="1"/>
      <p:bldP spid="65" grpId="0" build="p"/>
      <p:bldP spid="66" grpId="0" build="p" animBg="1"/>
      <p:bldP spid="67" grpId="0" build="p"/>
      <p:bldP spid="68" grpId="0" uiExpand="1" build="p" animBg="1"/>
      <p:bldP spid="69" grpId="0" build="p"/>
      <p:bldP spid="70" grpId="0" build="p" animBg="1"/>
      <p:bldP spid="7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329D2C-AAF3-964C-6D5E-510B3CCC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FFFF"/>
                </a:solidFill>
              </a:rPr>
              <a:t>Особенности </a:t>
            </a:r>
            <a:r>
              <a:rPr lang="ru-RU" dirty="0">
                <a:solidFill>
                  <a:srgbClr val="FC3F1D"/>
                </a:solidFill>
              </a:rPr>
              <a:t>стилизации</a:t>
            </a:r>
            <a:r>
              <a:rPr lang="ru-RU" dirty="0">
                <a:solidFill>
                  <a:srgbClr val="FFFFFF"/>
                </a:solidFill>
              </a:rPr>
              <a:t> попапов и поповеров в</a:t>
            </a:r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ru-RU" dirty="0">
                <a:solidFill>
                  <a:srgbClr val="FFFFFF"/>
                </a:solidFill>
              </a:rPr>
              <a:t>частности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7655F8D-D296-B3C3-34A6-38FF0C6E0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DC4EF1-D6FB-4699-2E7B-AA8462EEF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0365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Кастомизация элемента </a:t>
            </a:r>
            <a:r>
              <a:rPr lang="en-US" dirty="0"/>
              <a:t>&lt;dialog&gt;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accent5"/>
                </a:solidFill>
              </a:rPr>
              <a:t>html</a:t>
            </a:r>
            <a:r>
              <a:rPr lang="en" dirty="0"/>
              <a:t>,</a:t>
            </a:r>
            <a:br>
              <a:rPr lang="ru-RU" dirty="0"/>
            </a:br>
            <a:r>
              <a:rPr lang="en" dirty="0">
                <a:solidFill>
                  <a:schemeClr val="accent5"/>
                </a:solidFill>
              </a:rPr>
              <a:t>body</a:t>
            </a:r>
            <a:r>
              <a:rPr lang="en" dirty="0"/>
              <a:t> {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scrollbar-gutter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stable</a:t>
            </a:r>
            <a:r>
              <a:rPr lang="en" dirty="0"/>
              <a:t>;</a:t>
            </a:r>
            <a:br>
              <a:rPr lang="ru-RU" dirty="0"/>
            </a:br>
            <a:r>
              <a:rPr lang="en" dirty="0"/>
              <a:t>}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Заблокируем скролл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Если нужна «</a:t>
            </a:r>
            <a:r>
              <a:rPr lang="ru-RU" dirty="0" err="1"/>
              <a:t>модалка</a:t>
            </a:r>
            <a:r>
              <a:rPr lang="ru-RU" dirty="0"/>
              <a:t>»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5843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Кастомизация элемента </a:t>
            </a:r>
            <a:r>
              <a:rPr lang="en-US" dirty="0"/>
              <a:t>&lt;dialog&gt;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accent6"/>
                </a:solidFill>
              </a:rPr>
              <a:t>function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openModalAndLockScroll() {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/>
              <a:t>  </a:t>
            </a:r>
            <a:r>
              <a:rPr lang="en" dirty="0">
                <a:solidFill>
                  <a:srgbClr val="00D1FF"/>
                </a:solidFill>
              </a:rPr>
              <a:t>dialog</a:t>
            </a:r>
            <a:r>
              <a:rPr lang="en" dirty="0"/>
              <a:t>.</a:t>
            </a:r>
            <a:r>
              <a:rPr lang="en" dirty="0">
                <a:solidFill>
                  <a:schemeClr val="accent1"/>
                </a:solidFill>
              </a:rPr>
              <a:t>showModal</a:t>
            </a:r>
            <a:r>
              <a:rPr lang="en" dirty="0">
                <a:solidFill>
                  <a:schemeClr val="accent6"/>
                </a:solidFill>
              </a:rPr>
              <a:t>()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document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body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classList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add</a:t>
            </a:r>
            <a:r>
              <a:rPr lang="en" dirty="0">
                <a:solidFill>
                  <a:schemeClr val="accent6"/>
                </a:solidFill>
              </a:rPr>
              <a:t>(</a:t>
            </a:r>
            <a:r>
              <a:rPr lang="en" dirty="0">
                <a:solidFill>
                  <a:schemeClr val="accent5"/>
                </a:solidFill>
              </a:rPr>
              <a:t>"scroll-lock"</a:t>
            </a:r>
            <a:r>
              <a:rPr lang="en" dirty="0">
                <a:solidFill>
                  <a:schemeClr val="accent6"/>
                </a:solidFill>
              </a:rPr>
              <a:t>)</a:t>
            </a:r>
            <a:br>
              <a:rPr lang="ru-RU" dirty="0"/>
            </a:br>
            <a:r>
              <a:rPr lang="en" dirty="0">
                <a:solidFill>
                  <a:schemeClr val="accent1"/>
                </a:solidFill>
              </a:rPr>
              <a:t>}</a:t>
            </a:r>
            <a:r>
              <a:rPr lang="en" dirty="0"/>
              <a:t> </a:t>
            </a:r>
            <a:br>
              <a:rPr lang="ru-RU" dirty="0"/>
            </a:br>
            <a:br>
              <a:rPr lang="ru-RU" dirty="0"/>
            </a:br>
            <a:r>
              <a:rPr lang="en" dirty="0">
                <a:solidFill>
                  <a:schemeClr val="accent6"/>
                </a:solidFill>
              </a:rPr>
              <a:t>function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returnScroll() {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document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body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classList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remove</a:t>
            </a:r>
            <a:r>
              <a:rPr lang="en" dirty="0">
                <a:solidFill>
                  <a:schemeClr val="accent6"/>
                </a:solidFill>
              </a:rPr>
              <a:t>(</a:t>
            </a:r>
            <a:r>
              <a:rPr lang="en" dirty="0">
                <a:solidFill>
                  <a:schemeClr val="accent5"/>
                </a:solidFill>
              </a:rPr>
              <a:t>"scroll-lock"</a:t>
            </a:r>
            <a:r>
              <a:rPr lang="en" dirty="0">
                <a:solidFill>
                  <a:schemeClr val="accent6"/>
                </a:solidFill>
              </a:rPr>
              <a:t>)</a:t>
            </a:r>
            <a:r>
              <a:rPr lang="en" dirty="0">
                <a:solidFill>
                  <a:schemeClr val="accent5"/>
                </a:solidFill>
              </a:rPr>
              <a:t> </a:t>
            </a:r>
            <a:br>
              <a:rPr lang="ru-RU" dirty="0"/>
            </a:br>
            <a:r>
              <a:rPr lang="en" dirty="0">
                <a:solidFill>
                  <a:schemeClr val="accent1"/>
                </a:solidFill>
              </a:rPr>
              <a:t>}</a:t>
            </a:r>
            <a:br>
              <a:rPr lang="ru-RU" dirty="0"/>
            </a:br>
            <a:br>
              <a:rPr lang="ru-RU" dirty="0"/>
            </a:br>
            <a:r>
              <a:rPr lang="en" dirty="0">
                <a:solidFill>
                  <a:srgbClr val="00D1FF"/>
                </a:solidFill>
              </a:rPr>
              <a:t>dialogOpener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addEventListener(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"click"</a:t>
            </a:r>
            <a:r>
              <a:rPr lang="en" dirty="0">
                <a:solidFill>
                  <a:srgbClr val="FFFFFF"/>
                </a:solidFill>
              </a:rPr>
              <a:t>, </a:t>
            </a:r>
            <a:r>
              <a:rPr lang="en" dirty="0">
                <a:solidFill>
                  <a:srgbClr val="00D1FF"/>
                </a:solidFill>
              </a:rPr>
              <a:t>openModalAndLockScroll</a:t>
            </a:r>
            <a:br>
              <a:rPr lang="ru-RU" dirty="0"/>
            </a:br>
            <a:r>
              <a:rPr lang="en" dirty="0">
                <a:solidFill>
                  <a:schemeClr val="accent1"/>
                </a:solidFill>
              </a:rPr>
              <a:t>)</a:t>
            </a:r>
            <a:br>
              <a:rPr lang="ru-RU" dirty="0"/>
            </a:br>
            <a:r>
              <a:rPr lang="en" dirty="0">
                <a:solidFill>
                  <a:srgbClr val="00D1FF"/>
                </a:solidFill>
              </a:rPr>
              <a:t>dialog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addEventListener(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"close"</a:t>
            </a:r>
            <a:r>
              <a:rPr lang="en" dirty="0"/>
              <a:t>, </a:t>
            </a:r>
            <a:r>
              <a:rPr lang="en" dirty="0">
                <a:solidFill>
                  <a:srgbClr val="00D1FF"/>
                </a:solidFill>
              </a:rPr>
              <a:t>returnScroll</a:t>
            </a:r>
            <a:br>
              <a:rPr lang="ru-RU" dirty="0"/>
            </a:br>
            <a:r>
              <a:rPr lang="en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2" y="5887636"/>
            <a:ext cx="6741040" cy="591384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Заблокируем скролл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JS</a:t>
            </a:r>
            <a:r>
              <a:rPr lang="ru-RU" dirty="0"/>
              <a:t> для этого изменения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Если нужна «</a:t>
            </a:r>
            <a:r>
              <a:rPr lang="ru-RU" dirty="0" err="1"/>
              <a:t>модалка</a:t>
            </a:r>
            <a:r>
              <a:rPr lang="ru-RU" dirty="0"/>
              <a:t>»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4262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Кастомизация элемента </a:t>
            </a:r>
            <a:r>
              <a:rPr lang="en-US" dirty="0"/>
              <a:t>&lt;dialog&gt;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rgbClr val="00D1FF"/>
                </a:solidFill>
              </a:rPr>
              <a:t>&lt;dialog </a:t>
            </a:r>
            <a:r>
              <a:rPr lang="en" dirty="0">
                <a:solidFill>
                  <a:schemeClr val="accent1"/>
                </a:solidFill>
              </a:rPr>
              <a:t>class</a:t>
            </a:r>
            <a:r>
              <a:rPr lang="en" dirty="0">
                <a:solidFill>
                  <a:schemeClr val="tx2"/>
                </a:solidFill>
              </a:rPr>
              <a:t>=</a:t>
            </a:r>
            <a:r>
              <a:rPr lang="en" dirty="0">
                <a:solidFill>
                  <a:schemeClr val="accent5"/>
                </a:solidFill>
              </a:rPr>
              <a:t>"dialog"</a:t>
            </a:r>
            <a:r>
              <a:rPr lang="en" dirty="0">
                <a:solidFill>
                  <a:srgbClr val="00D1FF"/>
                </a:solidFill>
              </a:rPr>
              <a:t>&gt;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rgbClr val="00D1FF"/>
                </a:solidFill>
              </a:rPr>
              <a:t>&lt;div </a:t>
            </a:r>
            <a:r>
              <a:rPr lang="en" dirty="0">
                <a:solidFill>
                  <a:schemeClr val="accent1"/>
                </a:solidFill>
              </a:rPr>
              <a:t>class</a:t>
            </a:r>
            <a:r>
              <a:rPr lang="en" dirty="0"/>
              <a:t>=</a:t>
            </a:r>
            <a:r>
              <a:rPr lang="en" dirty="0">
                <a:solidFill>
                  <a:schemeClr val="accent5"/>
                </a:solidFill>
              </a:rPr>
              <a:t>"dialog__wrapper"</a:t>
            </a:r>
            <a:r>
              <a:rPr lang="en" dirty="0">
                <a:solidFill>
                  <a:srgbClr val="00D1FF"/>
                </a:solidFill>
              </a:rPr>
              <a:t>&gt;</a:t>
            </a:r>
            <a:br>
              <a:rPr lang="en" dirty="0"/>
            </a:br>
            <a:r>
              <a:rPr lang="en" dirty="0"/>
              <a:t>    </a:t>
            </a:r>
            <a:r>
              <a:rPr lang="ru-RU" dirty="0"/>
              <a:t>Содержимое диалога</a:t>
            </a:r>
            <a:br>
              <a:rPr lang="en-US" dirty="0"/>
            </a:br>
            <a:r>
              <a:rPr lang="en-US" dirty="0"/>
              <a:t>  </a:t>
            </a:r>
            <a:r>
              <a:rPr lang="ru-RU" dirty="0">
                <a:solidFill>
                  <a:srgbClr val="00D1FF"/>
                </a:solidFill>
              </a:rPr>
              <a:t>&lt;/</a:t>
            </a:r>
            <a:r>
              <a:rPr lang="en" dirty="0">
                <a:solidFill>
                  <a:srgbClr val="00D1FF"/>
                </a:solidFill>
              </a:rPr>
              <a:t>div&gt;</a:t>
            </a:r>
            <a:br>
              <a:rPr lang="en" dirty="0">
                <a:solidFill>
                  <a:srgbClr val="00D1FF"/>
                </a:solidFill>
              </a:rPr>
            </a:br>
            <a:r>
              <a:rPr lang="en" dirty="0">
                <a:solidFill>
                  <a:srgbClr val="00D1FF"/>
                </a:solidFill>
              </a:rPr>
              <a:t>&lt;/dialog&gt;</a:t>
            </a:r>
            <a:endParaRPr lang="ru-RU" dirty="0">
              <a:solidFill>
                <a:srgbClr val="00D1FF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Если нужна «</a:t>
            </a:r>
            <a:r>
              <a:rPr lang="ru-RU" dirty="0" err="1"/>
              <a:t>модалка</a:t>
            </a:r>
            <a:r>
              <a:rPr lang="ru-RU" dirty="0"/>
              <a:t>»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B2C62B33-0333-154F-9693-793AF7898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2" y="5887636"/>
            <a:ext cx="6741040" cy="591384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Заблокируем скролл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JS</a:t>
            </a:r>
            <a:r>
              <a:rPr lang="ru-RU" dirty="0"/>
              <a:t> для этого изменения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Закрытие по оверлею </a:t>
            </a:r>
            <a:endParaRPr lang="en-US" dirty="0"/>
          </a:p>
          <a:p>
            <a:pPr marL="1430338" indent="-715963"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1510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Кастомизация элемента </a:t>
            </a:r>
            <a:r>
              <a:rPr lang="en-US" dirty="0"/>
              <a:t>&lt;dialog&gt;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/>
              <a:t>.</a:t>
            </a:r>
            <a:r>
              <a:rPr lang="en" dirty="0">
                <a:solidFill>
                  <a:srgbClr val="00D1FF"/>
                </a:solidFill>
              </a:rPr>
              <a:t>dialog</a:t>
            </a:r>
            <a:r>
              <a:rPr lang="en" dirty="0"/>
              <a:t> {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chemeClr val="accent5"/>
                </a:solidFill>
              </a:rPr>
              <a:t>border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none</a:t>
            </a:r>
            <a:r>
              <a:rPr lang="en" dirty="0"/>
              <a:t>;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chemeClr val="accent5"/>
                </a:solidFill>
              </a:rPr>
              <a:t>padding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0</a:t>
            </a:r>
            <a:r>
              <a:rPr lang="en" dirty="0"/>
              <a:t>;</a:t>
            </a:r>
            <a:br>
              <a:rPr lang="en" dirty="0"/>
            </a:br>
            <a:r>
              <a:rPr lang="en" dirty="0"/>
              <a:t>}</a:t>
            </a:r>
            <a:br>
              <a:rPr lang="en" dirty="0"/>
            </a:br>
            <a:r>
              <a:rPr lang="en" dirty="0"/>
              <a:t>.</a:t>
            </a:r>
            <a:r>
              <a:rPr lang="en" dirty="0">
                <a:solidFill>
                  <a:srgbClr val="00D1FF"/>
                </a:solidFill>
              </a:rPr>
              <a:t>dialog__wrapper </a:t>
            </a:r>
            <a:r>
              <a:rPr lang="en" dirty="0"/>
              <a:t>{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chemeClr val="accent5"/>
                </a:solidFill>
              </a:rPr>
              <a:t>padding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1</a:t>
            </a:r>
            <a:r>
              <a:rPr lang="en" dirty="0">
                <a:solidFill>
                  <a:schemeClr val="accent2"/>
                </a:solidFill>
              </a:rPr>
              <a:t>em</a:t>
            </a:r>
            <a:r>
              <a:rPr lang="en" dirty="0"/>
              <a:t>;</a:t>
            </a:r>
            <a:br>
              <a:rPr lang="en" dirty="0"/>
            </a:br>
            <a:r>
              <a:rPr lang="en" dirty="0"/>
              <a:t>}</a:t>
            </a:r>
            <a:br>
              <a:rPr lang="en" dirty="0"/>
            </a:br>
            <a:r>
              <a:rPr lang="en" dirty="0">
                <a:solidFill>
                  <a:schemeClr val="accent5"/>
                </a:solidFill>
              </a:rPr>
              <a:t>dialog</a:t>
            </a:r>
            <a:r>
              <a:rPr lang="en" dirty="0"/>
              <a:t>::</a:t>
            </a:r>
            <a:r>
              <a:rPr lang="en" dirty="0">
                <a:solidFill>
                  <a:schemeClr val="accent1"/>
                </a:solidFill>
              </a:rPr>
              <a:t>backdrop</a:t>
            </a:r>
            <a:r>
              <a:rPr lang="en" dirty="0"/>
              <a:t> {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chemeClr val="accent5"/>
                </a:solidFill>
              </a:rPr>
              <a:t>background-color</a:t>
            </a:r>
            <a:r>
              <a:rPr lang="en" dirty="0"/>
              <a:t>: </a:t>
            </a:r>
            <a:r>
              <a:rPr lang="en" dirty="0">
                <a:solidFill>
                  <a:schemeClr val="accent2"/>
                </a:solidFill>
              </a:rPr>
              <a:t>rgb</a:t>
            </a:r>
            <a:r>
              <a:rPr lang="en" dirty="0">
                <a:solidFill>
                  <a:schemeClr val="accent6"/>
                </a:solidFill>
              </a:rPr>
              <a:t>(</a:t>
            </a:r>
            <a:r>
              <a:rPr lang="en" dirty="0">
                <a:solidFill>
                  <a:schemeClr val="accent1"/>
                </a:solidFill>
              </a:rPr>
              <a:t>0 0 0 </a:t>
            </a:r>
            <a:r>
              <a:rPr lang="en" dirty="0"/>
              <a:t>/ </a:t>
            </a:r>
            <a:r>
              <a:rPr lang="en" dirty="0">
                <a:solidFill>
                  <a:schemeClr val="accent1"/>
                </a:solidFill>
              </a:rPr>
              <a:t>70</a:t>
            </a:r>
            <a:r>
              <a:rPr lang="en" dirty="0">
                <a:solidFill>
                  <a:schemeClr val="accent2"/>
                </a:solidFill>
              </a:rPr>
              <a:t>%</a:t>
            </a:r>
            <a:r>
              <a:rPr lang="en" dirty="0">
                <a:solidFill>
                  <a:schemeClr val="accent6"/>
                </a:solidFill>
              </a:rPr>
              <a:t>)</a:t>
            </a:r>
            <a:r>
              <a:rPr lang="en" dirty="0"/>
              <a:t>;</a:t>
            </a:r>
            <a:br>
              <a:rPr lang="en" dirty="0"/>
            </a:br>
            <a:r>
              <a:rPr lang="en" dirty="0"/>
              <a:t>}</a:t>
            </a:r>
            <a:br>
              <a:rPr lang="en" dirty="0"/>
            </a:br>
            <a:r>
              <a:rPr lang="en" dirty="0">
                <a:solidFill>
                  <a:schemeClr val="accent5"/>
                </a:solidFill>
              </a:rPr>
              <a:t>dialog</a:t>
            </a:r>
            <a:r>
              <a:rPr lang="en" dirty="0"/>
              <a:t> + .</a:t>
            </a:r>
            <a:r>
              <a:rPr lang="en" dirty="0">
                <a:solidFill>
                  <a:srgbClr val="00D1FF"/>
                </a:solidFill>
              </a:rPr>
              <a:t>backdrop</a:t>
            </a:r>
            <a:r>
              <a:rPr lang="en" dirty="0"/>
              <a:t> {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chemeClr val="accent5"/>
                </a:solidFill>
              </a:rPr>
              <a:t>background-color</a:t>
            </a:r>
            <a:r>
              <a:rPr lang="en" dirty="0"/>
              <a:t>: </a:t>
            </a:r>
            <a:r>
              <a:rPr lang="en" dirty="0">
                <a:solidFill>
                  <a:schemeClr val="accent2"/>
                </a:solidFill>
              </a:rPr>
              <a:t>rgb</a:t>
            </a:r>
            <a:r>
              <a:rPr lang="en" dirty="0">
                <a:solidFill>
                  <a:schemeClr val="accent6"/>
                </a:solidFill>
              </a:rPr>
              <a:t>(</a:t>
            </a:r>
            <a:r>
              <a:rPr lang="en" dirty="0">
                <a:solidFill>
                  <a:schemeClr val="accent1"/>
                </a:solidFill>
              </a:rPr>
              <a:t>0 0 0 </a:t>
            </a:r>
            <a:r>
              <a:rPr lang="en" dirty="0"/>
              <a:t>/ </a:t>
            </a:r>
            <a:r>
              <a:rPr lang="en" dirty="0">
                <a:solidFill>
                  <a:schemeClr val="accent1"/>
                </a:solidFill>
              </a:rPr>
              <a:t>70</a:t>
            </a:r>
            <a:r>
              <a:rPr lang="en" dirty="0">
                <a:solidFill>
                  <a:schemeClr val="accent2"/>
                </a:solidFill>
              </a:rPr>
              <a:t>%</a:t>
            </a:r>
            <a:r>
              <a:rPr lang="en" dirty="0">
                <a:solidFill>
                  <a:schemeClr val="accent6"/>
                </a:solidFill>
              </a:rPr>
              <a:t>)</a:t>
            </a:r>
            <a:r>
              <a:rPr lang="en" dirty="0"/>
              <a:t>;</a:t>
            </a:r>
            <a:br>
              <a:rPr lang="en" dirty="0"/>
            </a:br>
            <a:r>
              <a:rPr lang="en" dirty="0"/>
              <a:t>}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Если нужна «</a:t>
            </a:r>
            <a:r>
              <a:rPr lang="ru-RU" dirty="0" err="1"/>
              <a:t>модалка</a:t>
            </a:r>
            <a:r>
              <a:rPr lang="ru-RU" dirty="0"/>
              <a:t>»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21922722-03EC-3F4F-A2AC-39F616BB4E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2" y="5887636"/>
            <a:ext cx="6741040" cy="591384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Заблокируем скролл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JS</a:t>
            </a:r>
            <a:r>
              <a:rPr lang="ru-RU" dirty="0"/>
              <a:t> для этого изменения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Закрытие по оверлею </a:t>
            </a:r>
            <a:endParaRPr lang="en-US" dirty="0"/>
          </a:p>
          <a:p>
            <a:pPr marL="1430338" indent="-715963"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en-US" dirty="0"/>
              <a:t>HTML</a:t>
            </a:r>
          </a:p>
          <a:p>
            <a:pPr marL="1430338" indent="-715963"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192673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Кастомизация элемента </a:t>
            </a:r>
            <a:r>
              <a:rPr lang="en-US" dirty="0"/>
              <a:t>&lt;dialog&gt;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accent6"/>
                </a:solidFill>
              </a:rPr>
              <a:t>function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closeOnBackDropClick(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" dirty="0">
                <a:solidFill>
                  <a:srgbClr val="00D1FF"/>
                </a:solidFill>
              </a:rPr>
              <a:t>currentTarget, target </a:t>
            </a:r>
            <a:r>
              <a:rPr lang="en" dirty="0">
                <a:solidFill>
                  <a:schemeClr val="accent6"/>
                </a:solidFill>
              </a:rPr>
              <a:t>}</a:t>
            </a:r>
            <a:br>
              <a:rPr lang="en" dirty="0"/>
            </a:br>
            <a:r>
              <a:rPr lang="en" dirty="0">
                <a:solidFill>
                  <a:schemeClr val="accent1"/>
                </a:solidFill>
              </a:rPr>
              <a:t>) {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chemeClr val="accent2"/>
                </a:solidFill>
              </a:rPr>
              <a:t>const</a:t>
            </a:r>
            <a:r>
              <a:rPr lang="en" dirty="0"/>
              <a:t> </a:t>
            </a:r>
            <a:r>
              <a:rPr lang="en" dirty="0">
                <a:solidFill>
                  <a:srgbClr val="00D1FF"/>
                </a:solidFill>
              </a:rPr>
              <a:t>dialogElement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=</a:t>
            </a:r>
            <a:r>
              <a:rPr lang="en" dirty="0"/>
              <a:t> </a:t>
            </a:r>
            <a:r>
              <a:rPr lang="en" dirty="0">
                <a:solidFill>
                  <a:srgbClr val="00D1FF"/>
                </a:solidFill>
              </a:rPr>
              <a:t>currentTarget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chemeClr val="accent2"/>
                </a:solidFill>
              </a:rPr>
              <a:t>const</a:t>
            </a:r>
            <a:r>
              <a:rPr lang="en" dirty="0"/>
              <a:t> </a:t>
            </a:r>
            <a:r>
              <a:rPr lang="en" dirty="0">
                <a:solidFill>
                  <a:srgbClr val="00D1FF"/>
                </a:solidFill>
              </a:rPr>
              <a:t>isClickedOnBackDrop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=</a:t>
            </a:r>
            <a:r>
              <a:rPr lang="en" dirty="0"/>
              <a:t> </a:t>
            </a:r>
            <a:r>
              <a:rPr lang="en" dirty="0">
                <a:solidFill>
                  <a:srgbClr val="00D1FF"/>
                </a:solidFill>
              </a:rPr>
              <a:t>target</a:t>
            </a:r>
            <a:r>
              <a:rPr lang="en" dirty="0">
                <a:solidFill>
                  <a:schemeClr val="accent2"/>
                </a:solidFill>
              </a:rPr>
              <a:t> === </a:t>
            </a:r>
            <a:r>
              <a:rPr lang="en" dirty="0">
                <a:solidFill>
                  <a:srgbClr val="00D1FF"/>
                </a:solidFill>
              </a:rPr>
              <a:t>dialogElement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chemeClr val="accent2"/>
                </a:solidFill>
              </a:rPr>
              <a:t>if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(isClickedOnBackDrop) {</a:t>
            </a:r>
            <a:br>
              <a:rPr lang="en" dirty="0">
                <a:solidFill>
                  <a:schemeClr val="accent6"/>
                </a:solidFill>
              </a:rPr>
            </a:br>
            <a:r>
              <a:rPr lang="en" dirty="0"/>
              <a:t>    </a:t>
            </a:r>
            <a:r>
              <a:rPr lang="en" dirty="0">
                <a:solidFill>
                  <a:srgbClr val="00D1FF"/>
                </a:solidFill>
              </a:rPr>
              <a:t>dialogElement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close</a:t>
            </a:r>
            <a:r>
              <a:rPr lang="en" dirty="0">
                <a:solidFill>
                  <a:srgbClr val="00D1FF"/>
                </a:solidFill>
              </a:rPr>
              <a:t>()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chemeClr val="accent6"/>
                </a:solidFill>
              </a:rPr>
              <a:t>}</a:t>
            </a: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" dirty="0"/>
            </a:br>
            <a:r>
              <a:rPr lang="en" dirty="0">
                <a:solidFill>
                  <a:schemeClr val="accent1"/>
                </a:solidFill>
              </a:rPr>
              <a:t>}</a:t>
            </a:r>
            <a:br>
              <a:rPr lang="en" dirty="0"/>
            </a:br>
            <a:br>
              <a:rPr lang="en" dirty="0"/>
            </a:br>
            <a:r>
              <a:rPr lang="en" dirty="0">
                <a:solidFill>
                  <a:srgbClr val="00D1FF"/>
                </a:solidFill>
              </a:rPr>
              <a:t>dialogElement</a:t>
            </a:r>
            <a:r>
              <a:rPr lang="en" dirty="0"/>
              <a:t>.</a:t>
            </a:r>
            <a:r>
              <a:rPr lang="en" dirty="0">
                <a:solidFill>
                  <a:schemeClr val="accent1"/>
                </a:solidFill>
              </a:rPr>
              <a:t>addEventListener(</a:t>
            </a:r>
            <a:br>
              <a:rPr lang="en" dirty="0"/>
            </a:br>
            <a:r>
              <a:rPr lang="en" dirty="0"/>
              <a:t>  </a:t>
            </a:r>
            <a:r>
              <a:rPr lang="en" dirty="0">
                <a:solidFill>
                  <a:schemeClr val="accent5"/>
                </a:solidFill>
              </a:rPr>
              <a:t>"click"</a:t>
            </a:r>
            <a:r>
              <a:rPr lang="en" dirty="0">
                <a:solidFill>
                  <a:srgbClr val="00D1FF"/>
                </a:solidFill>
              </a:rPr>
              <a:t>,</a:t>
            </a:r>
            <a:r>
              <a:rPr lang="en" dirty="0">
                <a:solidFill>
                  <a:srgbClr val="00B0F0"/>
                </a:solidFill>
              </a:rPr>
              <a:t> </a:t>
            </a:r>
            <a:r>
              <a:rPr lang="en" dirty="0">
                <a:solidFill>
                  <a:srgbClr val="00D1FF"/>
                </a:solidFill>
              </a:rPr>
              <a:t>closeOnBackDropClick</a:t>
            </a:r>
            <a:br>
              <a:rPr lang="en" dirty="0"/>
            </a:br>
            <a:r>
              <a:rPr lang="en" dirty="0">
                <a:solidFill>
                  <a:schemeClr val="accent1"/>
                </a:solidFill>
              </a:rPr>
              <a:t>)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Заблокируем скролл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JS</a:t>
            </a:r>
            <a:r>
              <a:rPr lang="ru-RU" dirty="0"/>
              <a:t> для этого изменения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Закрытие по оверлею </a:t>
            </a:r>
            <a:endParaRPr lang="en-US" dirty="0"/>
          </a:p>
          <a:p>
            <a:pPr marL="1430338" indent="-715963"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en-US" dirty="0"/>
              <a:t>HTML</a:t>
            </a:r>
          </a:p>
          <a:p>
            <a:pPr marL="1430338" indent="-715963"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en-US" dirty="0"/>
              <a:t>CSS</a:t>
            </a:r>
          </a:p>
          <a:p>
            <a:pPr marL="1430338" indent="-715963">
              <a:buFont typeface="Arial" panose="020B0604020202020204" pitchFamily="34" charset="0"/>
              <a:buChar char="•"/>
            </a:pPr>
            <a:r>
              <a:rPr lang="ru-RU" dirty="0"/>
              <a:t>в </a:t>
            </a:r>
            <a:r>
              <a:rPr lang="en-US" dirty="0"/>
              <a:t>JS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Если нужна «</a:t>
            </a:r>
            <a:r>
              <a:rPr lang="ru-RU" dirty="0" err="1"/>
              <a:t>модалка</a:t>
            </a:r>
            <a:r>
              <a:rPr lang="ru-RU" dirty="0"/>
              <a:t>»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0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Стилизация настоящего поповера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accent1"/>
                </a:solidFill>
              </a:rPr>
              <a:t>[popover] {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position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fixed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width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fit-content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height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fit-content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inset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0</a:t>
            </a:r>
            <a:r>
              <a:rPr lang="en" dirty="0">
                <a:solidFill>
                  <a:schemeClr val="accent2"/>
                </a:solidFill>
              </a:rPr>
              <a:t>px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margin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auto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border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solid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padding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0.25</a:t>
            </a:r>
            <a:r>
              <a:rPr lang="en" dirty="0">
                <a:solidFill>
                  <a:schemeClr val="accent2"/>
                </a:solidFill>
              </a:rPr>
              <a:t>em</a:t>
            </a:r>
            <a:r>
              <a:rPr lang="en" dirty="0"/>
              <a:t>;</a:t>
            </a:r>
            <a:br>
              <a:rPr lang="ru-RU" dirty="0"/>
            </a:br>
            <a:r>
              <a:rPr lang="en" dirty="0">
                <a:solidFill>
                  <a:schemeClr val="accent1"/>
                </a:solidFill>
              </a:rPr>
              <a:t>}</a:t>
            </a:r>
            <a:br>
              <a:rPr lang="ru-RU" dirty="0"/>
            </a:b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На примере по умолчанию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7730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Стилизация настоящего поповера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accent1"/>
                </a:solidFill>
              </a:rPr>
              <a:t>[popover] {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position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fixed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width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fit-content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height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fit-content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inset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0</a:t>
            </a:r>
            <a:r>
              <a:rPr lang="en" dirty="0">
                <a:solidFill>
                  <a:schemeClr val="accent2"/>
                </a:solidFill>
              </a:rPr>
              <a:t>px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margin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auto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border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solid</a:t>
            </a:r>
            <a:r>
              <a:rPr lang="en" dirty="0"/>
              <a:t>;</a:t>
            </a:r>
            <a:br>
              <a:rPr lang="ru-RU" dirty="0"/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padding</a:t>
            </a:r>
            <a:r>
              <a:rPr lang="en" dirty="0"/>
              <a:t>: </a:t>
            </a:r>
            <a:r>
              <a:rPr lang="en" dirty="0">
                <a:solidFill>
                  <a:schemeClr val="accent1"/>
                </a:solidFill>
              </a:rPr>
              <a:t>0.25</a:t>
            </a:r>
            <a:r>
              <a:rPr lang="en" dirty="0">
                <a:solidFill>
                  <a:schemeClr val="accent2"/>
                </a:solidFill>
              </a:rPr>
              <a:t>em</a:t>
            </a:r>
            <a:r>
              <a:rPr lang="en" dirty="0"/>
              <a:t>;</a:t>
            </a:r>
            <a:br>
              <a:rPr lang="ru-RU" dirty="0"/>
            </a:br>
            <a:r>
              <a:rPr lang="en" dirty="0">
                <a:solidFill>
                  <a:schemeClr val="accent1"/>
                </a:solidFill>
              </a:rPr>
              <a:t>}</a:t>
            </a:r>
            <a:br>
              <a:rPr lang="ru-RU" dirty="0"/>
            </a:br>
            <a:br>
              <a:rPr lang="ru-RU" dirty="0"/>
            </a:br>
            <a:r>
              <a:rPr lang="en" dirty="0">
                <a:solidFill>
                  <a:schemeClr val="accent1"/>
                </a:solidFill>
              </a:rPr>
              <a:t>[popover]</a:t>
            </a:r>
            <a:r>
              <a:rPr lang="en" dirty="0">
                <a:solidFill>
                  <a:schemeClr val="tx2"/>
                </a:solidFill>
              </a:rPr>
              <a:t>::</a:t>
            </a:r>
            <a:r>
              <a:rPr lang="en" dirty="0">
                <a:solidFill>
                  <a:schemeClr val="accent1"/>
                </a:solidFill>
              </a:rPr>
              <a:t>backdrop {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/>
              <a:t>  </a:t>
            </a:r>
            <a:r>
              <a:rPr lang="en" dirty="0">
                <a:solidFill>
                  <a:schemeClr val="accent5"/>
                </a:solidFill>
              </a:rPr>
              <a:t>background-color</a:t>
            </a:r>
            <a:r>
              <a:rPr lang="en" dirty="0"/>
              <a:t>: </a:t>
            </a:r>
            <a:r>
              <a:rPr lang="en" dirty="0">
                <a:solidFill>
                  <a:schemeClr val="accent2"/>
                </a:solidFill>
              </a:rPr>
              <a:t>rgb</a:t>
            </a:r>
            <a:r>
              <a:rPr lang="en" dirty="0">
                <a:solidFill>
                  <a:schemeClr val="accent6"/>
                </a:solidFill>
              </a:rPr>
              <a:t>(</a:t>
            </a:r>
            <a:r>
              <a:rPr lang="en" dirty="0">
                <a:solidFill>
                  <a:schemeClr val="accent1"/>
                </a:solidFill>
              </a:rPr>
              <a:t>255 255 255 </a:t>
            </a:r>
            <a:r>
              <a:rPr lang="en" dirty="0">
                <a:solidFill>
                  <a:srgbClr val="00D1FF"/>
                </a:solidFill>
              </a:rPr>
              <a:t>/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0.5</a:t>
            </a:r>
            <a:r>
              <a:rPr lang="en" dirty="0">
                <a:solidFill>
                  <a:schemeClr val="accent6"/>
                </a:solidFill>
              </a:rPr>
              <a:t>)</a:t>
            </a:r>
            <a:r>
              <a:rPr lang="en" dirty="0"/>
              <a:t>;</a:t>
            </a:r>
            <a:br>
              <a:rPr lang="ru-RU" dirty="0"/>
            </a:br>
            <a:r>
              <a:rPr lang="en" dirty="0">
                <a:solidFill>
                  <a:schemeClr val="accent1"/>
                </a:solidFill>
              </a:rPr>
              <a:t>}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Обратите внимание на стилизацию подложки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На примере по умолчанию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4B83EFF-DDCF-497D-A326-A9A753D7A637}"/>
              </a:ext>
            </a:extLst>
          </p:cNvPr>
          <p:cNvSpPr/>
          <p:nvPr/>
        </p:nvSpPr>
        <p:spPr>
          <a:xfrm>
            <a:off x="11772901" y="8567667"/>
            <a:ext cx="3131820" cy="736658"/>
          </a:xfrm>
          <a:prstGeom prst="roundRect">
            <a:avLst>
              <a:gd name="adj" fmla="val 29496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009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147B341-4974-6FDA-CDB0-7368F7F0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Стилизация тултипа достаточно проста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D6D13B-CC56-0DEC-C6F8-3161DD95C79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807" y="2728913"/>
            <a:ext cx="9523412" cy="9523412"/>
          </a:xfrm>
          <a:prstGeom prst="roundRect">
            <a:avLst>
              <a:gd name="adj" fmla="val 5034"/>
            </a:avLst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3544666C-E81C-B226-E7CC-FE8C7C705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i="1" dirty="0">
                <a:solidFill>
                  <a:srgbClr val="FFFFFF"/>
                </a:solidFill>
              </a:rPr>
              <a:t>.</a:t>
            </a:r>
            <a:r>
              <a:rPr lang="en" i="1" dirty="0">
                <a:solidFill>
                  <a:srgbClr val="00D1FF"/>
                </a:solidFill>
              </a:rPr>
              <a:t>tooltip</a:t>
            </a:r>
            <a:r>
              <a:rPr lang="en" dirty="0">
                <a:solidFill>
                  <a:srgbClr val="FFFFFF"/>
                </a:solidFill>
              </a:rPr>
              <a:t> {</a:t>
            </a:r>
          </a:p>
          <a:p>
            <a:r>
              <a:rPr lang="en" dirty="0">
                <a:solidFill>
                  <a:srgbClr val="FFFFFF"/>
                </a:solidFill>
              </a:rPr>
              <a:t>  </a:t>
            </a:r>
            <a:r>
              <a:rPr lang="en" dirty="0">
                <a:solidFill>
                  <a:schemeClr val="accent5"/>
                </a:solidFill>
              </a:rPr>
              <a:t>position</a:t>
            </a:r>
            <a:r>
              <a:rPr lang="en" dirty="0">
                <a:solidFill>
                  <a:srgbClr val="FFFFFF"/>
                </a:solidFill>
              </a:rPr>
              <a:t>: </a:t>
            </a:r>
            <a:r>
              <a:rPr lang="en" dirty="0">
                <a:solidFill>
                  <a:schemeClr val="accent1"/>
                </a:solidFill>
              </a:rPr>
              <a:t>absolute</a:t>
            </a:r>
            <a:r>
              <a:rPr lang="en" dirty="0">
                <a:solidFill>
                  <a:srgbClr val="FFFFFF"/>
                </a:solidFill>
              </a:rPr>
              <a:t>;</a:t>
            </a:r>
            <a:br>
              <a:rPr lang="en" dirty="0">
                <a:solidFill>
                  <a:srgbClr val="FFFFFF"/>
                </a:solidFill>
              </a:rPr>
            </a:br>
            <a:r>
              <a:rPr lang="en" dirty="0">
                <a:solidFill>
                  <a:srgbClr val="FFFFFF"/>
                </a:solidFill>
              </a:rPr>
              <a:t>  ...</a:t>
            </a:r>
          </a:p>
          <a:p>
            <a:r>
              <a:rPr lang="en" dirty="0">
                <a:solidFill>
                  <a:srgbClr val="FFFFFF"/>
                </a:solidFill>
              </a:rPr>
              <a:t>  </a:t>
            </a:r>
            <a:r>
              <a:rPr lang="en" dirty="0">
                <a:solidFill>
                  <a:schemeClr val="accent5"/>
                </a:solidFill>
              </a:rPr>
              <a:t>transform</a:t>
            </a:r>
            <a:r>
              <a:rPr lang="en" dirty="0">
                <a:solidFill>
                  <a:srgbClr val="FFFFFF"/>
                </a:solidFill>
              </a:rPr>
              <a:t>: </a:t>
            </a:r>
            <a:r>
              <a:rPr lang="en" dirty="0">
                <a:solidFill>
                  <a:schemeClr val="accent2"/>
                </a:solidFill>
              </a:rPr>
              <a:t>translateX</a:t>
            </a:r>
            <a:r>
              <a:rPr lang="en" dirty="0">
                <a:solidFill>
                  <a:schemeClr val="accent6"/>
                </a:solidFill>
              </a:rPr>
              <a:t>(</a:t>
            </a:r>
            <a:r>
              <a:rPr lang="en" dirty="0">
                <a:solidFill>
                  <a:schemeClr val="accent1"/>
                </a:solidFill>
              </a:rPr>
              <a:t>-50</a:t>
            </a:r>
            <a:r>
              <a:rPr lang="en" dirty="0">
                <a:solidFill>
                  <a:schemeClr val="accent2"/>
                </a:solidFill>
              </a:rPr>
              <a:t>%</a:t>
            </a:r>
            <a:r>
              <a:rPr lang="en" dirty="0">
                <a:solidFill>
                  <a:schemeClr val="accent6"/>
                </a:solidFill>
              </a:rPr>
              <a:t>)</a:t>
            </a:r>
            <a:r>
              <a:rPr lang="en" dirty="0">
                <a:solidFill>
                  <a:srgbClr val="FFFFFF"/>
                </a:solidFill>
              </a:rPr>
              <a:t>;</a:t>
            </a:r>
          </a:p>
          <a:p>
            <a:r>
              <a:rPr lang="en" dirty="0">
                <a:solidFill>
                  <a:srgbClr val="FFFFFF"/>
                </a:solidFill>
              </a:rPr>
              <a:t>  </a:t>
            </a:r>
            <a:r>
              <a:rPr lang="en" dirty="0">
                <a:solidFill>
                  <a:schemeClr val="accent5"/>
                </a:solidFill>
              </a:rPr>
              <a:t>visibility</a:t>
            </a:r>
            <a:r>
              <a:rPr lang="en" dirty="0">
                <a:solidFill>
                  <a:srgbClr val="FFFFFF"/>
                </a:solidFill>
              </a:rPr>
              <a:t>: </a:t>
            </a:r>
            <a:r>
              <a:rPr lang="en" dirty="0">
                <a:solidFill>
                  <a:schemeClr val="accent1"/>
                </a:solidFill>
              </a:rPr>
              <a:t>hidden</a:t>
            </a:r>
            <a:r>
              <a:rPr lang="en" dirty="0">
                <a:solidFill>
                  <a:srgbClr val="FFFFFF"/>
                </a:solidFill>
              </a:rPr>
              <a:t>;</a:t>
            </a:r>
          </a:p>
          <a:p>
            <a:r>
              <a:rPr lang="en" dirty="0">
                <a:solidFill>
                  <a:srgbClr val="FFFFFF"/>
                </a:solidFill>
              </a:rPr>
              <a:t>  </a:t>
            </a:r>
            <a:r>
              <a:rPr lang="en" dirty="0">
                <a:solidFill>
                  <a:schemeClr val="accent5"/>
                </a:solidFill>
              </a:rPr>
              <a:t>opacity</a:t>
            </a:r>
            <a:r>
              <a:rPr lang="en" dirty="0">
                <a:solidFill>
                  <a:srgbClr val="FFFFFF"/>
                </a:solidFill>
              </a:rPr>
              <a:t>: </a:t>
            </a:r>
            <a:r>
              <a:rPr lang="en" dirty="0">
                <a:solidFill>
                  <a:schemeClr val="accent1"/>
                </a:solidFill>
              </a:rPr>
              <a:t>0</a:t>
            </a:r>
            <a:r>
              <a:rPr lang="en" dirty="0">
                <a:solidFill>
                  <a:srgbClr val="FFFFFF"/>
                </a:solidFill>
              </a:rPr>
              <a:t>;</a:t>
            </a:r>
          </a:p>
          <a:p>
            <a:r>
              <a:rPr lang="en" dirty="0">
                <a:solidFill>
                  <a:srgbClr val="FFFFFF"/>
                </a:solidFill>
              </a:rPr>
              <a:t>  </a:t>
            </a:r>
            <a:r>
              <a:rPr lang="en" dirty="0">
                <a:solidFill>
                  <a:schemeClr val="accent5"/>
                </a:solidFill>
              </a:rPr>
              <a:t>transition</a:t>
            </a:r>
            <a:r>
              <a:rPr lang="en" dirty="0">
                <a:solidFill>
                  <a:srgbClr val="FFFFFF"/>
                </a:solidFill>
              </a:rPr>
              <a:t>: </a:t>
            </a:r>
            <a:r>
              <a:rPr lang="en" dirty="0">
                <a:solidFill>
                  <a:srgbClr val="00D1FF"/>
                </a:solidFill>
              </a:rPr>
              <a:t>opacity</a:t>
            </a:r>
            <a:r>
              <a:rPr lang="en" dirty="0">
                <a:solidFill>
                  <a:schemeClr val="accent1"/>
                </a:solidFill>
              </a:rPr>
              <a:t> 0.2</a:t>
            </a: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rgbClr val="FFFFFF"/>
                </a:solidFill>
              </a:rPr>
              <a:t>, </a:t>
            </a:r>
            <a:r>
              <a:rPr lang="en" dirty="0">
                <a:solidFill>
                  <a:srgbClr val="00D1FF"/>
                </a:solidFill>
              </a:rPr>
              <a:t>visibility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chemeClr val="accent1"/>
                </a:solidFill>
              </a:rPr>
              <a:t>0.2</a:t>
            </a: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rgbClr val="FFFFFF"/>
                </a:solidFill>
              </a:rPr>
              <a:t>;</a:t>
            </a:r>
          </a:p>
          <a:p>
            <a:r>
              <a:rPr lang="en" dirty="0">
                <a:solidFill>
                  <a:srgbClr val="FFFFFF"/>
                </a:solidFill>
              </a:rPr>
              <a:t>}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4191DA-9627-EBEA-09B6-1EEFCFB775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FD92BF8-6F4A-2339-32FE-19342C9375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04FB8A9-0B23-484B-9106-32355BAC18E1}"/>
              </a:ext>
            </a:extLst>
          </p:cNvPr>
          <p:cNvSpPr/>
          <p:nvPr/>
        </p:nvSpPr>
        <p:spPr>
          <a:xfrm>
            <a:off x="1828800" y="8227425"/>
            <a:ext cx="3145790" cy="736658"/>
          </a:xfrm>
          <a:prstGeom prst="roundRect">
            <a:avLst>
              <a:gd name="adj" fmla="val 29496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047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329D2C-AAF3-964C-6D5E-510B3CCC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FFFF"/>
                </a:solidFill>
              </a:rPr>
              <a:t>Особенности </a:t>
            </a:r>
            <a:r>
              <a:rPr lang="ru-RU" dirty="0">
                <a:solidFill>
                  <a:srgbClr val="FC3F1D"/>
                </a:solidFill>
              </a:rPr>
              <a:t>анимации</a:t>
            </a:r>
            <a:r>
              <a:rPr lang="ru-RU" dirty="0">
                <a:solidFill>
                  <a:srgbClr val="FFFFFF"/>
                </a:solidFill>
              </a:rPr>
              <a:t> поповеров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7655F8D-D296-B3C3-34A6-38FF0C6E0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DC4EF1-D6FB-4699-2E7B-AA8462EEF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26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18E5F48-9C68-33F7-D413-E3729A03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Всплывающие окна 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09FBF2D-E976-4C2C-14D7-2C88CFC56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Что это и чего мы от них ждём?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BE3DE4-7CCE-8666-DDA3-3E42CAB5F5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C5D3FF-712F-D29E-E7CD-07D4050C29D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149988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147B341-4974-6FDA-CDB0-7368F7F0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Анимируем поповер</a:t>
            </a:r>
            <a:r>
              <a:rPr lang="en-US" dirty="0"/>
              <a:t>: </a:t>
            </a:r>
            <a:r>
              <a:rPr lang="ru-RU" dirty="0"/>
              <a:t>начало анимации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D6D13B-CC56-0DEC-C6F8-3161DD95C79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807" y="2728913"/>
            <a:ext cx="9523412" cy="9523412"/>
          </a:xfrm>
          <a:prstGeom prst="roundRect">
            <a:avLst>
              <a:gd name="adj" fmla="val 5034"/>
            </a:avLst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3544666C-E81C-B226-E7CC-FE8C7C705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tx2"/>
                </a:solidFill>
              </a:rPr>
              <a:t>@</a:t>
            </a:r>
            <a:r>
              <a:rPr lang="en" dirty="0">
                <a:solidFill>
                  <a:schemeClr val="accent2"/>
                </a:solidFill>
              </a:rPr>
              <a:t>starting-style</a:t>
            </a:r>
            <a:r>
              <a:rPr lang="en" dirty="0">
                <a:solidFill>
                  <a:schemeClr val="tx2"/>
                </a:solidFill>
              </a:rPr>
              <a:t> {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popover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rgbClr val="00D1FF"/>
                </a:solidFill>
              </a:rPr>
              <a:t>:popover-open </a:t>
            </a:r>
            <a:r>
              <a:rPr lang="en" dirty="0">
                <a:solidFill>
                  <a:schemeClr val="accent6"/>
                </a:solidFill>
              </a:rPr>
              <a:t>{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</a:t>
            </a:r>
            <a:r>
              <a:rPr lang="en" dirty="0">
                <a:solidFill>
                  <a:schemeClr val="accent5"/>
                </a:solidFill>
              </a:rPr>
              <a:t>opacity</a:t>
            </a:r>
            <a:r>
              <a:rPr lang="en" dirty="0">
                <a:solidFill>
                  <a:schemeClr val="tx2"/>
                </a:solidFill>
              </a:rPr>
              <a:t>: </a:t>
            </a:r>
            <a:r>
              <a:rPr lang="en" dirty="0">
                <a:solidFill>
                  <a:schemeClr val="accent1"/>
                </a:solidFill>
              </a:rPr>
              <a:t>0</a:t>
            </a:r>
            <a:r>
              <a:rPr lang="en" dirty="0">
                <a:solidFill>
                  <a:schemeClr val="tx2"/>
                </a:solidFill>
              </a:rPr>
              <a:t>;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  </a:t>
            </a:r>
            <a:r>
              <a:rPr lang="en" dirty="0">
                <a:solidFill>
                  <a:schemeClr val="accent5"/>
                </a:solidFill>
              </a:rPr>
              <a:t>rotate</a:t>
            </a:r>
            <a:r>
              <a:rPr lang="en" dirty="0">
                <a:solidFill>
                  <a:schemeClr val="tx2"/>
                </a:solidFill>
              </a:rPr>
              <a:t>: </a:t>
            </a:r>
            <a:r>
              <a:rPr lang="en" dirty="0">
                <a:solidFill>
                  <a:schemeClr val="accent1"/>
                </a:solidFill>
              </a:rPr>
              <a:t>1</a:t>
            </a:r>
            <a:r>
              <a:rPr lang="en" dirty="0">
                <a:solidFill>
                  <a:schemeClr val="accent2"/>
                </a:solidFill>
              </a:rPr>
              <a:t>turn</a:t>
            </a:r>
            <a:r>
              <a:rPr lang="en" dirty="0">
                <a:solidFill>
                  <a:schemeClr val="tx2"/>
                </a:solidFill>
              </a:rPr>
              <a:t>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6"/>
                </a:solidFill>
              </a:rPr>
              <a:t>}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}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4191DA-9627-EBEA-09B6-1EEFCFB775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FD92BF8-6F4A-2339-32FE-19342C9375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6960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147B341-4974-6FDA-CDB0-7368F7F0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Анимируем поповер</a:t>
            </a:r>
            <a:r>
              <a:rPr lang="en-US" dirty="0"/>
              <a:t>: </a:t>
            </a:r>
            <a:r>
              <a:rPr lang="ru-RU" dirty="0"/>
              <a:t>открытый элемент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D6D13B-CC56-0DEC-C6F8-3161DD95C79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807" y="2728913"/>
            <a:ext cx="9523412" cy="9523412"/>
          </a:xfrm>
          <a:prstGeom prst="roundRect">
            <a:avLst>
              <a:gd name="adj" fmla="val 5034"/>
            </a:avLst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3544666C-E81C-B226-E7CC-FE8C7C705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accent1"/>
                </a:solidFill>
              </a:rPr>
              <a:t>[popover]</a:t>
            </a:r>
            <a:r>
              <a:rPr lang="en" dirty="0">
                <a:solidFill>
                  <a:schemeClr val="tx2"/>
                </a:solidFill>
              </a:rPr>
              <a:t>:</a:t>
            </a:r>
            <a:r>
              <a:rPr lang="en" dirty="0">
                <a:solidFill>
                  <a:srgbClr val="00D1FF"/>
                </a:solidFill>
              </a:rPr>
              <a:t>popover-open</a:t>
            </a:r>
            <a:r>
              <a:rPr lang="en" dirty="0">
                <a:solidFill>
                  <a:schemeClr val="tx2"/>
                </a:solidFill>
              </a:rPr>
              <a:t> {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5"/>
                </a:solidFill>
              </a:rPr>
              <a:t>opacity</a:t>
            </a:r>
            <a:r>
              <a:rPr lang="en" dirty="0">
                <a:solidFill>
                  <a:schemeClr val="tx2"/>
                </a:solidFill>
              </a:rPr>
              <a:t>: </a:t>
            </a:r>
            <a:r>
              <a:rPr lang="en" dirty="0">
                <a:solidFill>
                  <a:schemeClr val="accent1"/>
                </a:solidFill>
              </a:rPr>
              <a:t>1</a:t>
            </a:r>
            <a:r>
              <a:rPr lang="en" dirty="0">
                <a:solidFill>
                  <a:schemeClr val="tx2"/>
                </a:solidFill>
              </a:rPr>
              <a:t>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5"/>
                </a:solidFill>
              </a:rPr>
              <a:t>rotate</a:t>
            </a:r>
            <a:r>
              <a:rPr lang="en" dirty="0">
                <a:solidFill>
                  <a:schemeClr val="tx2"/>
                </a:solidFill>
              </a:rPr>
              <a:t>: </a:t>
            </a:r>
            <a:r>
              <a:rPr lang="en" dirty="0">
                <a:solidFill>
                  <a:schemeClr val="accent1"/>
                </a:solidFill>
              </a:rPr>
              <a:t>0</a:t>
            </a:r>
            <a:r>
              <a:rPr lang="en" dirty="0">
                <a:solidFill>
                  <a:schemeClr val="accent2"/>
                </a:solidFill>
              </a:rPr>
              <a:t>turn</a:t>
            </a:r>
            <a:r>
              <a:rPr lang="en" dirty="0">
                <a:solidFill>
                  <a:schemeClr val="tx2"/>
                </a:solidFill>
              </a:rPr>
              <a:t>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5"/>
                </a:solidFill>
              </a:rPr>
              <a:t>transition</a:t>
            </a:r>
            <a:r>
              <a:rPr lang="en" dirty="0">
                <a:solidFill>
                  <a:schemeClr val="tx2"/>
                </a:solidFill>
              </a:rPr>
              <a:t>: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</a:t>
            </a:r>
            <a:r>
              <a:rPr lang="en" dirty="0">
                <a:solidFill>
                  <a:srgbClr val="00D1FF"/>
                </a:solidFill>
              </a:rPr>
              <a:t>rotate</a:t>
            </a:r>
            <a:r>
              <a:rPr lang="en" dirty="0">
                <a:solidFill>
                  <a:schemeClr val="tx2"/>
                </a:solidFill>
              </a:rPr>
              <a:t> .</a:t>
            </a:r>
            <a:r>
              <a:rPr lang="en" dirty="0">
                <a:solidFill>
                  <a:schemeClr val="accent1"/>
                </a:solidFill>
              </a:rPr>
              <a:t>5</a:t>
            </a: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chemeClr val="tx2"/>
                </a:solidFill>
              </a:rPr>
              <a:t>,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</a:t>
            </a:r>
            <a:r>
              <a:rPr lang="en" dirty="0">
                <a:solidFill>
                  <a:srgbClr val="00D1FF"/>
                </a:solidFill>
              </a:rPr>
              <a:t>opacity</a:t>
            </a:r>
            <a:r>
              <a:rPr lang="en" dirty="0">
                <a:solidFill>
                  <a:schemeClr val="tx2"/>
                </a:solidFill>
              </a:rPr>
              <a:t> .</a:t>
            </a:r>
            <a:r>
              <a:rPr lang="en" dirty="0">
                <a:solidFill>
                  <a:schemeClr val="accent1"/>
                </a:solidFill>
              </a:rPr>
              <a:t>5</a:t>
            </a: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chemeClr val="tx2"/>
                </a:solidFill>
              </a:rPr>
              <a:t>,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</a:t>
            </a:r>
            <a:r>
              <a:rPr lang="en" dirty="0">
                <a:solidFill>
                  <a:srgbClr val="00D1FF"/>
                </a:solidFill>
              </a:rPr>
              <a:t>display</a:t>
            </a:r>
            <a:r>
              <a:rPr lang="en" dirty="0">
                <a:solidFill>
                  <a:schemeClr val="tx2"/>
                </a:solidFill>
              </a:rPr>
              <a:t> .</a:t>
            </a:r>
            <a:r>
              <a:rPr lang="en" dirty="0">
                <a:solidFill>
                  <a:schemeClr val="accent1"/>
                </a:solidFill>
              </a:rPr>
              <a:t>5</a:t>
            </a: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chemeClr val="tx2"/>
                </a:solidFill>
              </a:rPr>
              <a:t>,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</a:t>
            </a:r>
            <a:r>
              <a:rPr lang="en" dirty="0">
                <a:solidFill>
                  <a:schemeClr val="accent1"/>
                </a:solidFill>
              </a:rPr>
              <a:t>overlay</a:t>
            </a:r>
            <a:r>
              <a:rPr lang="en" dirty="0">
                <a:solidFill>
                  <a:schemeClr val="tx2"/>
                </a:solidFill>
              </a:rPr>
              <a:t> .</a:t>
            </a:r>
            <a:r>
              <a:rPr lang="en" dirty="0">
                <a:solidFill>
                  <a:schemeClr val="accent1"/>
                </a:solidFill>
              </a:rPr>
              <a:t>5</a:t>
            </a: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chemeClr val="tx2"/>
                </a:solidFill>
              </a:rPr>
              <a:t>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}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4191DA-9627-EBEA-09B6-1EEFCFB775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FD92BF8-6F4A-2339-32FE-19342C9375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809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147B341-4974-6FDA-CDB0-7368F7F0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Анимируем поповер</a:t>
            </a:r>
            <a:r>
              <a:rPr lang="en-US" dirty="0"/>
              <a:t>: </a:t>
            </a:r>
            <a:r>
              <a:rPr lang="ru-RU" dirty="0"/>
              <a:t>элемент закрывается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D6D13B-CC56-0DEC-C6F8-3161DD95C79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807" y="2728913"/>
            <a:ext cx="9523412" cy="9523412"/>
          </a:xfrm>
          <a:prstGeom prst="roundRect">
            <a:avLst>
              <a:gd name="adj" fmla="val 5034"/>
            </a:avLst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3544666C-E81C-B226-E7CC-FE8C7C705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accent1"/>
                </a:solidFill>
              </a:rPr>
              <a:t>[popover]</a:t>
            </a:r>
            <a:r>
              <a:rPr lang="en" dirty="0">
                <a:solidFill>
                  <a:schemeClr val="tx2"/>
                </a:solidFill>
              </a:rPr>
              <a:t>:</a:t>
            </a:r>
            <a:r>
              <a:rPr lang="en" dirty="0">
                <a:solidFill>
                  <a:schemeClr val="accent2"/>
                </a:solidFill>
              </a:rPr>
              <a:t>not</a:t>
            </a:r>
            <a:r>
              <a:rPr lang="en" dirty="0">
                <a:solidFill>
                  <a:schemeClr val="accent1"/>
                </a:solidFill>
              </a:rPr>
              <a:t>(</a:t>
            </a:r>
            <a:r>
              <a:rPr lang="en" dirty="0">
                <a:solidFill>
                  <a:srgbClr val="00D1FF"/>
                </a:solidFill>
              </a:rPr>
              <a:t>:popover-open</a:t>
            </a:r>
            <a:r>
              <a:rPr lang="en" dirty="0">
                <a:solidFill>
                  <a:schemeClr val="accent1"/>
                </a:solidFill>
              </a:rPr>
              <a:t>) {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5"/>
                </a:solidFill>
              </a:rPr>
              <a:t>scale</a:t>
            </a:r>
            <a:r>
              <a:rPr lang="en" dirty="0">
                <a:solidFill>
                  <a:schemeClr val="tx2"/>
                </a:solidFill>
              </a:rPr>
              <a:t>: </a:t>
            </a:r>
            <a:r>
              <a:rPr lang="en" dirty="0">
                <a:solidFill>
                  <a:schemeClr val="accent1"/>
                </a:solidFill>
              </a:rPr>
              <a:t>0</a:t>
            </a:r>
            <a:r>
              <a:rPr lang="en" dirty="0">
                <a:solidFill>
                  <a:schemeClr val="tx2"/>
                </a:solidFill>
              </a:rPr>
              <a:t>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5"/>
                </a:solidFill>
              </a:rPr>
              <a:t>transition</a:t>
            </a:r>
            <a:r>
              <a:rPr lang="en" dirty="0">
                <a:solidFill>
                  <a:schemeClr val="tx2"/>
                </a:solidFill>
              </a:rPr>
              <a:t>: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</a:t>
            </a:r>
            <a:r>
              <a:rPr lang="en" dirty="0">
                <a:solidFill>
                  <a:srgbClr val="00D1FF"/>
                </a:solidFill>
              </a:rPr>
              <a:t>scale</a:t>
            </a:r>
            <a:r>
              <a:rPr lang="en" dirty="0">
                <a:solidFill>
                  <a:schemeClr val="tx2"/>
                </a:solidFill>
              </a:rPr>
              <a:t> .</a:t>
            </a:r>
            <a:r>
              <a:rPr lang="en" dirty="0">
                <a:solidFill>
                  <a:schemeClr val="accent1"/>
                </a:solidFill>
              </a:rPr>
              <a:t>3</a:t>
            </a: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chemeClr val="tx2"/>
                </a:solidFill>
              </a:rPr>
              <a:t>,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</a:t>
            </a:r>
            <a:r>
              <a:rPr lang="en" dirty="0">
                <a:solidFill>
                  <a:srgbClr val="00D1FF"/>
                </a:solidFill>
              </a:rPr>
              <a:t>display</a:t>
            </a:r>
            <a:r>
              <a:rPr lang="en" dirty="0">
                <a:solidFill>
                  <a:schemeClr val="tx2"/>
                </a:solidFill>
              </a:rPr>
              <a:t> .</a:t>
            </a:r>
            <a:r>
              <a:rPr lang="en" dirty="0">
                <a:solidFill>
                  <a:schemeClr val="accent1"/>
                </a:solidFill>
              </a:rPr>
              <a:t>3</a:t>
            </a: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chemeClr val="tx2"/>
                </a:solidFill>
              </a:rPr>
              <a:t>,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    </a:t>
            </a:r>
            <a:r>
              <a:rPr lang="en" dirty="0">
                <a:solidFill>
                  <a:schemeClr val="accent1"/>
                </a:solidFill>
              </a:rPr>
              <a:t>overlay</a:t>
            </a:r>
            <a:r>
              <a:rPr lang="en" dirty="0">
                <a:solidFill>
                  <a:schemeClr val="tx2"/>
                </a:solidFill>
              </a:rPr>
              <a:t> .</a:t>
            </a:r>
            <a:r>
              <a:rPr lang="en" dirty="0">
                <a:solidFill>
                  <a:schemeClr val="accent1"/>
                </a:solidFill>
              </a:rPr>
              <a:t>3</a:t>
            </a: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chemeClr val="tx2"/>
                </a:solidFill>
              </a:rPr>
              <a:t>;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} </a:t>
            </a:r>
            <a:br>
              <a:rPr lang="en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4191DA-9627-EBEA-09B6-1EEFCFB775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FD92BF8-6F4A-2339-32FE-19342C9375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5227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18E5F48-9C68-33F7-D413-E3729A03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безопасности</a:t>
            </a:r>
            <a:br>
              <a:rPr lang="ru-RU" dirty="0"/>
            </a:br>
            <a:r>
              <a:rPr lang="en-US" dirty="0"/>
              <a:t>Popover API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09FBF2D-E976-4C2C-14D7-2C88CFC56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Но всё в руках разработчиков</a:t>
            </a:r>
            <a:br>
              <a:rPr lang="ru-RU" dirty="0"/>
            </a:br>
            <a:r>
              <a:rPr lang="ru-RU" dirty="0"/>
              <a:t>интерфейсов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BE3DE4-7CCE-8666-DDA3-3E42CAB5F5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en-US" dirty="0"/>
              <a:t>5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C5D3FF-712F-D29E-E7CD-07D4050C29D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20131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329D2C-AAF3-964C-6D5E-510B3CCC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FFFF"/>
                </a:solidFill>
              </a:rPr>
              <a:t>Поповер </a:t>
            </a:r>
            <a:r>
              <a:rPr lang="ru-RU" dirty="0">
                <a:solidFill>
                  <a:schemeClr val="accent2"/>
                </a:solidFill>
              </a:rPr>
              <a:t>не ограничен </a:t>
            </a:r>
            <a:r>
              <a:rPr lang="ru-RU" dirty="0">
                <a:solidFill>
                  <a:srgbClr val="FFFFFF"/>
                </a:solidFill>
              </a:rPr>
              <a:t>размерами окна браузера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7655F8D-D296-B3C3-34A6-38FF0C6E0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DC4EF1-D6FB-4699-2E7B-AA8462EEF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20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18E5F48-9C68-33F7-D413-E3729A03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использовать </a:t>
            </a:r>
            <a:br>
              <a:rPr lang="en-US" dirty="0"/>
            </a:br>
            <a:r>
              <a:rPr lang="en-US" dirty="0"/>
              <a:t>Popover API </a:t>
            </a:r>
            <a:r>
              <a:rPr lang="ru-RU" dirty="0"/>
              <a:t>на практике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09FBF2D-E976-4C2C-14D7-2C88CFC56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Иногда без </a:t>
            </a:r>
            <a:r>
              <a:rPr lang="en-US" dirty="0"/>
              <a:t>JavaScript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не обойтись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BE3DE4-7CCE-8666-DDA3-3E42CAB5F5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C5D3FF-712F-D29E-E7CD-07D4050C29D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062790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Popover API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accent5"/>
                </a:solidFill>
              </a:rPr>
              <a:t>document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getElementById(</a:t>
            </a:r>
            <a:r>
              <a:rPr lang="en" dirty="0">
                <a:solidFill>
                  <a:schemeClr val="accent5"/>
                </a:solidFill>
              </a:rPr>
              <a:t>'my-popover</a:t>
            </a:r>
            <a:r>
              <a:rPr lang="en-US" dirty="0">
                <a:solidFill>
                  <a:schemeClr val="accent5"/>
                </a:solidFill>
              </a:rPr>
              <a:t>'</a:t>
            </a:r>
            <a:r>
              <a:rPr lang="en" dirty="0">
                <a:solidFill>
                  <a:schemeClr val="accent1"/>
                </a:solidFill>
              </a:rPr>
              <a:t>)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showPopover()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Открываем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Меняем состояния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852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Popover API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accent5"/>
                </a:solidFill>
              </a:rPr>
              <a:t>document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getElementById(</a:t>
            </a:r>
            <a:r>
              <a:rPr lang="en" dirty="0">
                <a:solidFill>
                  <a:schemeClr val="accent5"/>
                </a:solidFill>
              </a:rPr>
              <a:t>'my-popover</a:t>
            </a:r>
            <a:r>
              <a:rPr lang="en-US" dirty="0">
                <a:solidFill>
                  <a:schemeClr val="accent5"/>
                </a:solidFill>
              </a:rPr>
              <a:t>'</a:t>
            </a:r>
            <a:r>
              <a:rPr lang="en" dirty="0">
                <a:solidFill>
                  <a:schemeClr val="accent1"/>
                </a:solidFill>
              </a:rPr>
              <a:t>)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showPopover()</a:t>
            </a:r>
            <a:endParaRPr lang="ru-RU" dirty="0">
              <a:solidFill>
                <a:schemeClr val="accent1"/>
              </a:solidFill>
            </a:endParaRPr>
          </a:p>
          <a:p>
            <a:endParaRPr lang="ru-RU" dirty="0">
              <a:solidFill>
                <a:schemeClr val="tx2"/>
              </a:solidFill>
            </a:endParaRPr>
          </a:p>
          <a:p>
            <a:r>
              <a:rPr lang="en" dirty="0">
                <a:solidFill>
                  <a:schemeClr val="accent5"/>
                </a:solidFill>
              </a:rPr>
              <a:t>document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getElementById(</a:t>
            </a:r>
            <a:r>
              <a:rPr lang="en" dirty="0">
                <a:solidFill>
                  <a:schemeClr val="accent5"/>
                </a:solidFill>
              </a:rPr>
              <a:t>'my-popover'</a:t>
            </a:r>
            <a:r>
              <a:rPr lang="en" dirty="0">
                <a:solidFill>
                  <a:schemeClr val="accent1"/>
                </a:solidFill>
              </a:rPr>
              <a:t>)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hidePopover()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Открываем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Закрываем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Меняем состояния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301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2B4DEE8-AB52-1A05-A6AB-71CA04E7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</a:t>
            </a:r>
            <a:br>
              <a:rPr lang="ru-RU" dirty="0"/>
            </a:br>
            <a:r>
              <a:rPr lang="en-US" dirty="0"/>
              <a:t>Popover API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2E8AA0-74DB-A494-9230-7F2569F80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>
                <a:solidFill>
                  <a:schemeClr val="accent5"/>
                </a:solidFill>
              </a:rPr>
              <a:t>document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getElementById(</a:t>
            </a:r>
            <a:r>
              <a:rPr lang="en" dirty="0">
                <a:solidFill>
                  <a:schemeClr val="accent5"/>
                </a:solidFill>
              </a:rPr>
              <a:t>'my-popover</a:t>
            </a:r>
            <a:r>
              <a:rPr lang="en-US" dirty="0">
                <a:solidFill>
                  <a:schemeClr val="accent5"/>
                </a:solidFill>
              </a:rPr>
              <a:t>'</a:t>
            </a:r>
            <a:r>
              <a:rPr lang="en" dirty="0">
                <a:solidFill>
                  <a:schemeClr val="accent1"/>
                </a:solidFill>
              </a:rPr>
              <a:t>)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showPopover()</a:t>
            </a:r>
            <a:endParaRPr lang="ru-RU" dirty="0">
              <a:solidFill>
                <a:schemeClr val="accent1"/>
              </a:solidFill>
            </a:endParaRPr>
          </a:p>
          <a:p>
            <a:endParaRPr lang="ru-RU" dirty="0">
              <a:solidFill>
                <a:schemeClr val="tx2"/>
              </a:solidFill>
            </a:endParaRPr>
          </a:p>
          <a:p>
            <a:r>
              <a:rPr lang="en" dirty="0">
                <a:solidFill>
                  <a:schemeClr val="accent5"/>
                </a:solidFill>
              </a:rPr>
              <a:t>document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getElementById(</a:t>
            </a:r>
            <a:r>
              <a:rPr lang="en" dirty="0">
                <a:solidFill>
                  <a:schemeClr val="accent5"/>
                </a:solidFill>
              </a:rPr>
              <a:t>'my-popover'</a:t>
            </a:r>
            <a:r>
              <a:rPr lang="en" dirty="0">
                <a:solidFill>
                  <a:schemeClr val="accent1"/>
                </a:solidFill>
              </a:rPr>
              <a:t>)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hidePopover()</a:t>
            </a:r>
            <a:endParaRPr lang="ru-RU" dirty="0">
              <a:solidFill>
                <a:schemeClr val="accent1"/>
              </a:solidFill>
            </a:endParaRPr>
          </a:p>
          <a:p>
            <a:endParaRPr lang="ru-RU" dirty="0">
              <a:solidFill>
                <a:schemeClr val="tx2"/>
              </a:solidFill>
            </a:endParaRPr>
          </a:p>
          <a:p>
            <a:r>
              <a:rPr lang="en" dirty="0">
                <a:solidFill>
                  <a:schemeClr val="accent5"/>
                </a:solidFill>
              </a:rPr>
              <a:t>document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1"/>
                </a:solidFill>
              </a:rPr>
              <a:t>getElementById(</a:t>
            </a:r>
            <a:r>
              <a:rPr lang="en" dirty="0">
                <a:solidFill>
                  <a:schemeClr val="accent5"/>
                </a:solidFill>
              </a:rPr>
              <a:t>'my-popover'</a:t>
            </a:r>
            <a:r>
              <a:rPr lang="en" dirty="0">
                <a:solidFill>
                  <a:schemeClr val="accent1"/>
                </a:solidFill>
              </a:rPr>
              <a:t>)</a:t>
            </a:r>
            <a:br>
              <a:rPr lang="en" dirty="0">
                <a:solidFill>
                  <a:schemeClr val="tx2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  </a:t>
            </a:r>
            <a:r>
              <a:rPr lang="en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chemeClr val="accent1"/>
                </a:solidFill>
              </a:rPr>
              <a:t>toggle</a:t>
            </a:r>
            <a:r>
              <a:rPr lang="en" dirty="0">
                <a:solidFill>
                  <a:schemeClr val="accent1"/>
                </a:solidFill>
              </a:rPr>
              <a:t>Popover()</a:t>
            </a:r>
            <a:endParaRPr lang="ru-RU" dirty="0">
              <a:solidFill>
                <a:schemeClr val="accent1"/>
              </a:solidFill>
            </a:endParaRPr>
          </a:p>
          <a:p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3C63F9-4295-A959-569F-AAACB3E5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Открываем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Закрываем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Переключаем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AEDD62D3-6706-A36F-96F3-669373EC7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Меняем состояния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4C1CBE8-5B98-EFC0-8592-43E7C0A18698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25E8450-7BF7-2039-5701-8E50E0452E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599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18E5F48-9C68-33F7-D413-E3729A03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 моих клиентов старые браузеры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09FBF2D-E976-4C2C-14D7-2C88CFC56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Или я не хочу обновлять свой </a:t>
            </a:r>
            <a:r>
              <a:rPr lang="en-US" dirty="0"/>
              <a:t>React</a:t>
            </a:r>
            <a:br>
              <a:rPr lang="ru-RU" dirty="0"/>
            </a:br>
            <a:r>
              <a:rPr lang="ru-RU" dirty="0"/>
              <a:t>и </a:t>
            </a:r>
            <a:r>
              <a:rPr lang="en-US" dirty="0"/>
              <a:t>TypeScript</a:t>
            </a:r>
            <a:r>
              <a:rPr lang="ru-RU" dirty="0"/>
              <a:t> прямо сейчас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BE3DE4-7CCE-8666-DDA3-3E42CAB5F5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C5D3FF-712F-D29E-E7CD-07D4050C29D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4033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329D2C-AAF3-964C-6D5E-510B3CCC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Всплывающие окна —</a:t>
            </a:r>
            <a:br>
              <a:rPr lang="ru-RU" dirty="0"/>
            </a:br>
            <a:r>
              <a:rPr lang="ru-RU" dirty="0"/>
              <a:t>часть повседневности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7655F8D-D296-B3C3-34A6-38FF0C6E0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DC4EF1-D6FB-4699-2E7B-AA8462EEF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0371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5EB051F-7016-470B-3E85-E472DE00E46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933" b="3933"/>
          <a:stretch/>
        </p:blipFill>
        <p:spPr>
          <a:prstGeom prst="rect">
            <a:avLst/>
          </a:prstGeom>
        </p:spPr>
      </p:pic>
      <p:sp>
        <p:nvSpPr>
          <p:cNvPr id="23" name="Текст 22">
            <a:extLst>
              <a:ext uri="{FF2B5EF4-FFF2-40B4-BE49-F238E27FC236}">
                <a16:creationId xmlns:a16="http://schemas.microsoft.com/office/drawing/2014/main" id="{40E336C6-9157-B0EE-38AA-FA8D4C3388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830512" y="4100513"/>
            <a:ext cx="8685213" cy="6808788"/>
          </a:xfrm>
        </p:spPr>
        <p:txBody>
          <a:bodyPr/>
          <a:lstStyle/>
          <a:p>
            <a:r>
              <a:rPr lang="en-US" dirty="0"/>
              <a:t>Popover API</a:t>
            </a:r>
            <a:r>
              <a:rPr lang="ru-RU" dirty="0"/>
              <a:t> — удобный инструмент</a:t>
            </a:r>
          </a:p>
          <a:p>
            <a:pPr lvl="3">
              <a:buClr>
                <a:schemeClr val="accent2"/>
              </a:buClr>
            </a:pPr>
            <a:r>
              <a:rPr lang="ru-RU" dirty="0">
                <a:solidFill>
                  <a:schemeClr val="tx2"/>
                </a:solidFill>
              </a:rPr>
              <a:t>Можно собрать поповер на </a:t>
            </a:r>
            <a:r>
              <a:rPr lang="en-US" dirty="0">
                <a:solidFill>
                  <a:schemeClr val="tx2"/>
                </a:solidFill>
              </a:rPr>
              <a:t>HTML</a:t>
            </a:r>
            <a:endParaRPr lang="ru-RU" dirty="0">
              <a:solidFill>
                <a:schemeClr val="tx2"/>
              </a:solidFill>
            </a:endParaRPr>
          </a:p>
          <a:p>
            <a:pPr lvl="3">
              <a:buClr>
                <a:schemeClr val="accent2"/>
              </a:buClr>
            </a:pPr>
            <a:r>
              <a:rPr lang="ru-RU" dirty="0">
                <a:solidFill>
                  <a:schemeClr val="tx2"/>
                </a:solidFill>
              </a:rPr>
              <a:t>Нет семантической нагрузки</a:t>
            </a:r>
          </a:p>
          <a:p>
            <a:pPr lvl="3">
              <a:buClr>
                <a:schemeClr val="accent2"/>
              </a:buClr>
            </a:pPr>
            <a:r>
              <a:rPr lang="ru-RU" dirty="0">
                <a:solidFill>
                  <a:schemeClr val="tx2"/>
                </a:solidFill>
              </a:rPr>
              <a:t>Есть ловушка фокуса</a:t>
            </a:r>
          </a:p>
          <a:p>
            <a:pPr lvl="3">
              <a:buClr>
                <a:schemeClr val="accent2"/>
              </a:buClr>
            </a:pPr>
            <a:r>
              <a:rPr lang="ru-RU" dirty="0">
                <a:solidFill>
                  <a:schemeClr val="tx2"/>
                </a:solidFill>
              </a:rPr>
              <a:t>Отрабатывается клавиатура</a:t>
            </a:r>
          </a:p>
          <a:p>
            <a:pPr lvl="3">
              <a:buClr>
                <a:schemeClr val="accent2"/>
              </a:buClr>
            </a:pPr>
            <a:r>
              <a:rPr lang="ru-RU" dirty="0">
                <a:solidFill>
                  <a:schemeClr val="tx2"/>
                </a:solidFill>
              </a:rPr>
              <a:t>Отличный оверлей</a:t>
            </a:r>
          </a:p>
          <a:p>
            <a:pPr lvl="3">
              <a:buClr>
                <a:schemeClr val="accent2"/>
              </a:buClr>
            </a:pPr>
            <a:r>
              <a:rPr lang="ru-RU" dirty="0">
                <a:solidFill>
                  <a:schemeClr val="tx2"/>
                </a:solidFill>
              </a:rPr>
              <a:t>Простая анимация</a:t>
            </a:r>
          </a:p>
          <a:p>
            <a:pPr lvl="3">
              <a:buClr>
                <a:schemeClr val="accent2"/>
              </a:buClr>
            </a:pPr>
            <a:r>
              <a:rPr lang="ru-RU" dirty="0">
                <a:solidFill>
                  <a:schemeClr val="tx2"/>
                </a:solidFill>
              </a:rPr>
              <a:t>Простая стилизация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F787F3AD-613B-A9E0-4C00-5810B8594C6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Но пока только для энтузиастов</a:t>
            </a:r>
          </a:p>
          <a:p>
            <a:pPr lvl="3"/>
            <a:r>
              <a:rPr lang="ru-RU" dirty="0">
                <a:solidFill>
                  <a:schemeClr val="tx2"/>
                </a:solidFill>
              </a:rPr>
              <a:t>Не очень крутая поддержка браузерами</a:t>
            </a:r>
          </a:p>
          <a:p>
            <a:pPr lvl="3"/>
            <a:r>
              <a:rPr lang="ru-RU" dirty="0">
                <a:solidFill>
                  <a:schemeClr val="tx2"/>
                </a:solidFill>
              </a:rPr>
              <a:t>Требует обновления фреймворков и библиотек</a:t>
            </a:r>
          </a:p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11881-8EED-E109-FCE0-7F0DF4A5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2662E3C-FE89-E4E6-E98F-7900F10CA7FB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F294E2-C911-AD33-C5F6-818C5EAF3C5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50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2139AA-355C-17A3-CA43-6D5B83532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917" b="3917"/>
          <a:stretch/>
        </p:blipFill>
        <p:spPr>
          <a:xfrm>
            <a:off x="12883433" y="914400"/>
            <a:ext cx="1472677" cy="1357313"/>
          </a:xfrm>
          <a:prstGeom prst="rect">
            <a:avLst/>
          </a:prstGeom>
          <a:noFill/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CFA5B6-D338-696D-A93D-2CE296544BA4}"/>
              </a:ext>
            </a:extLst>
          </p:cNvPr>
          <p:cNvSpPr txBox="1">
            <a:spLocks/>
          </p:cNvSpPr>
          <p:nvPr/>
        </p:nvSpPr>
        <p:spPr>
          <a:xfrm>
            <a:off x="14813311" y="914400"/>
            <a:ext cx="5753100" cy="1357313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2"/>
                </a:solidFill>
              </a:rPr>
              <a:t>Минусы</a:t>
            </a:r>
          </a:p>
        </p:txBody>
      </p:sp>
    </p:spTree>
    <p:extLst>
      <p:ext uri="{BB962C8B-B14F-4D97-AF65-F5344CB8AC3E}">
        <p14:creationId xmlns:p14="http://schemas.microsoft.com/office/powerpoint/2010/main" val="23528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27CB5-B67B-F45F-B2D6-752E45B4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теперь обновим </a:t>
            </a:r>
            <a:r>
              <a:rPr lang="en-US" dirty="0"/>
              <a:t>React</a:t>
            </a:r>
            <a:br>
              <a:rPr lang="en-US" dirty="0"/>
            </a:br>
            <a:r>
              <a:rPr lang="ru-RU" dirty="0"/>
              <a:t>и типы в </a:t>
            </a:r>
            <a:r>
              <a:rPr lang="en-US" dirty="0"/>
              <a:t>TypeScript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DE97FB-D450-4FE8-3F30-52863581C8B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rgbClr val="FC3F1D"/>
                </a:solidFill>
              </a:rPr>
              <a:t>React 1</a:t>
            </a:r>
            <a:r>
              <a:rPr lang="ru-RU" dirty="0">
                <a:solidFill>
                  <a:srgbClr val="FC3F1D"/>
                </a:solidFill>
              </a:rPr>
              <a:t>8</a:t>
            </a:r>
            <a:r>
              <a:rPr lang="en-US" dirty="0">
                <a:solidFill>
                  <a:srgbClr val="FC3F1D"/>
                </a:solidFill>
              </a:rPr>
              <a:t> </a:t>
            </a:r>
            <a:r>
              <a:rPr lang="ru-RU" dirty="0"/>
              <a:t>ещё не поддерживает </a:t>
            </a:r>
            <a:r>
              <a:rPr lang="en-US" dirty="0"/>
              <a:t>Popover API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EB3A1D-3F0D-3947-4063-B41C14D7988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ru-RU" dirty="0"/>
              <a:t>Переходите на свежую версию</a:t>
            </a:r>
          </a:p>
          <a:p>
            <a:pPr lvl="2"/>
            <a:r>
              <a:rPr lang="e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3"/>
              </a:rPr>
              <a:t>react@^19.0</a:t>
            </a:r>
            <a:endParaRPr lang="ru-RU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2"/>
            <a:r>
              <a:rPr lang="e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@types/react@^19.0.0</a:t>
            </a:r>
            <a:endParaRPr lang="ru-RU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2"/>
            <a:r>
              <a:rPr lang="e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@types/react-dom@^19.0.0.0</a:t>
            </a:r>
            <a:endParaRPr lang="ru-RU" dirty="0"/>
          </a:p>
          <a:p>
            <a:pPr>
              <a:spcAft>
                <a:spcPts val="2400"/>
              </a:spcAft>
            </a:pPr>
            <a:r>
              <a:rPr lang="ru-RU" dirty="0">
                <a:solidFill>
                  <a:schemeClr val="tx2"/>
                </a:solidFill>
                <a:ea typeface="JetBrains Mono" panose="02000009000000000000" pitchFamily="49" charset="0"/>
                <a:cs typeface="JetBrains Mono" panose="02000009000000000000" pitchFamily="49" charset="0"/>
              </a:rPr>
              <a:t>И используйте</a:t>
            </a:r>
          </a:p>
          <a:p>
            <a:pPr lvl="2"/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popover=“auto”</a:t>
            </a:r>
            <a:endParaRPr lang="e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CA9AD018-0726-CB8A-D2A4-DC972FE5894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6F3F1BF-554B-698F-F8A0-265985A14F2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51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933226-8C28-FC47-935C-D42729365D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69"/>
          <a:stretch/>
        </p:blipFill>
        <p:spPr>
          <a:xfrm>
            <a:off x="14336712" y="3635375"/>
            <a:ext cx="9131301" cy="86169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75AA45-D508-E84B-B45E-58E9CC8CD946}"/>
              </a:ext>
            </a:extLst>
          </p:cNvPr>
          <p:cNvSpPr txBox="1"/>
          <p:nvPr/>
        </p:nvSpPr>
        <p:spPr>
          <a:xfrm>
            <a:off x="14336712" y="12481330"/>
            <a:ext cx="829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7676"/>
                </a:solidFill>
              </a:rPr>
              <a:t>Facebook —</a:t>
            </a:r>
            <a:r>
              <a:rPr lang="ru-RU" dirty="0">
                <a:solidFill>
                  <a:srgbClr val="767676"/>
                </a:solidFill>
              </a:rPr>
              <a:t>запрещенная в России соцсеть; принадлежит корпорации </a:t>
            </a:r>
            <a:r>
              <a:rPr lang="en" dirty="0">
                <a:solidFill>
                  <a:srgbClr val="767676"/>
                </a:solidFill>
              </a:rPr>
              <a:t>Meta, </a:t>
            </a:r>
            <a:r>
              <a:rPr lang="ru-RU" dirty="0">
                <a:solidFill>
                  <a:srgbClr val="767676"/>
                </a:solidFill>
              </a:rPr>
              <a:t>которая признана в </a:t>
            </a:r>
            <a:r>
              <a:rPr lang="ru-RU" dirty="0">
                <a:solidFill>
                  <a:srgbClr val="76767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РФ</a:t>
            </a:r>
            <a:r>
              <a:rPr lang="ru-RU" dirty="0">
                <a:solidFill>
                  <a:srgbClr val="767676"/>
                </a:solidFill>
              </a:rPr>
              <a:t> экстремистской и запрещена</a:t>
            </a:r>
          </a:p>
        </p:txBody>
      </p:sp>
    </p:spTree>
    <p:extLst>
      <p:ext uri="{BB962C8B-B14F-4D97-AF65-F5344CB8AC3E}">
        <p14:creationId xmlns:p14="http://schemas.microsoft.com/office/powerpoint/2010/main" val="3939535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0C2B19-7D83-EC4B-AA95-86D88ECF3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9" b="10272"/>
          <a:stretch/>
        </p:blipFill>
        <p:spPr>
          <a:xfrm>
            <a:off x="914399" y="914398"/>
            <a:ext cx="22827343" cy="11887202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31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89523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18E5F48-9C68-33F7-D413-E3729A03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мне выбрать?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09FBF2D-E976-4C2C-14D7-2C88CFC56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Если я хочу сделать крутые попапы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BE3DE4-7CCE-8666-DDA3-3E42CAB5F5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ru-RU" dirty="0"/>
              <a:t>7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C5D3FF-712F-D29E-E7CD-07D4050C29D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376801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329D2C-AAF3-964C-6D5E-510B3CCC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Построил </a:t>
            </a:r>
            <a:r>
              <a:rPr lang="en-US" dirty="0"/>
              <a:t>DOM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вырасти и дерево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Что такое </a:t>
            </a:r>
            <a:br>
              <a:rPr lang="en-US" dirty="0"/>
            </a:br>
            <a:r>
              <a:rPr lang="en" dirty="0">
                <a:solidFill>
                  <a:srgbClr val="FC3F1D"/>
                </a:solidFill>
              </a:rPr>
              <a:t>Accessibility tree</a:t>
            </a:r>
            <a:endParaRPr lang="ru-RU" dirty="0">
              <a:solidFill>
                <a:srgbClr val="FC3F1D"/>
              </a:solidFill>
            </a:endParaRP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7655F8D-D296-B3C3-34A6-38FF0C6E0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DC4EF1-D6FB-4699-2E7B-AA8462EEF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708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8FC092-1921-EC4B-9DDA-11E836874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"/>
          <a:stretch/>
        </p:blipFill>
        <p:spPr>
          <a:xfrm>
            <a:off x="907153" y="914398"/>
            <a:ext cx="22834589" cy="11887202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31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41124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5229FF1-5DDB-2BF1-1FDD-650AC8FF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тултипа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6242218-6CE8-7D2F-EB42-3F0D37C9F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1166" y="4992689"/>
            <a:ext cx="6342434" cy="2271711"/>
          </a:xfrm>
        </p:spPr>
        <p:txBody>
          <a:bodyPr/>
          <a:lstStyle/>
          <a:p>
            <a:r>
              <a:rPr lang="ru-RU" dirty="0"/>
              <a:t>Должен быть</a:t>
            </a:r>
            <a:br>
              <a:rPr lang="ru-RU" dirty="0"/>
            </a:br>
            <a:r>
              <a:rPr lang="ru-RU" dirty="0"/>
              <a:t>связан с элементом</a:t>
            </a:r>
            <a:br>
              <a:rPr lang="ru-RU" dirty="0"/>
            </a:br>
            <a:r>
              <a:rPr lang="ru-RU" dirty="0"/>
              <a:t>на странице при помощи</a:t>
            </a:r>
            <a:br>
              <a:rPr lang="ru-RU" dirty="0"/>
            </a:br>
            <a:r>
              <a:rPr lang="e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aria-describedby</a:t>
            </a:r>
            <a:br>
              <a:rPr lang="ru-RU" dirty="0"/>
            </a:br>
            <a:r>
              <a:rPr lang="ru-RU" dirty="0"/>
              <a:t>или </a:t>
            </a:r>
            <a:r>
              <a:rPr lang="e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aria-</a:t>
            </a:r>
            <a:r>
              <a:rPr lang="e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labelledby</a:t>
            </a:r>
            <a:endParaRPr lang="ru-RU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0B326D4-EA15-62B1-4DAC-608FEF308C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978B54DB-E899-884A-B800-45A8A7741F6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714915" y="4992689"/>
            <a:ext cx="5507036" cy="2271711"/>
          </a:xfrm>
        </p:spPr>
        <p:txBody>
          <a:bodyPr/>
          <a:lstStyle/>
          <a:p>
            <a:r>
              <a:rPr lang="ru-RU" dirty="0"/>
              <a:t>Имеет </a:t>
            </a:r>
            <a:r>
              <a:rPr lang="en-US" dirty="0"/>
              <a:t>role=”tooltip”</a:t>
            </a:r>
            <a:r>
              <a:rPr lang="ru-RU" dirty="0"/>
              <a:t>, который не обрабатывают скринридеры, хотя он есть в </a:t>
            </a:r>
            <a:r>
              <a:rPr lang="en-US" dirty="0"/>
              <a:t>a11y tree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85EA8B3-7544-39B7-8500-F3579CBF58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CB4FA73-7954-F486-4E88-B231613F2D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031166" y="10022438"/>
            <a:ext cx="5753099" cy="2271711"/>
          </a:xfrm>
        </p:spPr>
        <p:txBody>
          <a:bodyPr/>
          <a:lstStyle/>
          <a:p>
            <a:r>
              <a:rPr lang="ru-RU" dirty="0"/>
              <a:t>Это неинтерактивный элемент, у него нет фокуса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DD84A0F-52AC-4674-A3A2-81C51A2921C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31164" y="8219464"/>
            <a:ext cx="1620000" cy="1404000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1F8EF7D3-D2EC-6A98-65EB-E55CC9F2ED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714914" y="10022438"/>
            <a:ext cx="5753099" cy="2271711"/>
          </a:xfrm>
        </p:spPr>
        <p:txBody>
          <a:bodyPr/>
          <a:lstStyle/>
          <a:p>
            <a:r>
              <a:rPr lang="ru-RU" dirty="0"/>
              <a:t>Элемент зависит от положения курсора или клавиатуры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C11CB2FF-6A67-0701-A959-7CEE11B9F9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7714912" y="8219464"/>
            <a:ext cx="1620000" cy="1404000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720A7-AB46-8EA5-5866-185E580DA65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EF88552-DC1A-6B48-FC3C-F9A2462C1B18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56</a:t>
            </a:fld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EFF9233-91A2-694E-9E6B-575D2B660F2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" b="105"/>
          <a:stretch>
            <a:fillRect/>
          </a:stretch>
        </p:blipFill>
        <p:spPr>
          <a:prstGeom prst="roundRect">
            <a:avLst>
              <a:gd name="adj" fmla="val 5034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09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build="p" animBg="1"/>
      <p:bldP spid="12" grpId="0" build="p"/>
      <p:bldP spid="13" grpId="0" build="p" animBg="1"/>
      <p:bldP spid="14" grpId="0" build="p"/>
      <p:bldP spid="15" grpId="0" build="p" animBg="1"/>
      <p:bldP spid="16" grpId="0" build="p"/>
      <p:bldP spid="17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5229FF1-5DDB-2BF1-1FDD-650AC8FF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диалога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6242218-6CE8-7D2F-EB42-3F0D37C9F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Имеет семантическую нагрузку</a:t>
            </a:r>
            <a:endParaRPr lang="ru-RU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0B326D4-EA15-62B1-4DAC-608FEF308C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978B54DB-E899-884A-B800-45A8A7741F6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Имеет </a:t>
            </a:r>
            <a:r>
              <a:rPr lang="en-US" dirty="0"/>
              <a:t>role=”dialog”</a:t>
            </a:r>
            <a:r>
              <a:rPr lang="ru-RU" dirty="0"/>
              <a:t>, но надо добавлять имя через</a:t>
            </a:r>
            <a:br>
              <a:rPr lang="ru-RU" dirty="0"/>
            </a:br>
            <a:r>
              <a:rPr lang="en" dirty="0"/>
              <a:t>aria-label </a:t>
            </a:r>
            <a:r>
              <a:rPr lang="ru-RU" dirty="0"/>
              <a:t>или </a:t>
            </a:r>
            <a:r>
              <a:rPr lang="en" dirty="0"/>
              <a:t>aria-l</a:t>
            </a:r>
            <a:r>
              <a:rPr lang="en-US" dirty="0"/>
              <a:t>abelledby </a:t>
            </a:r>
            <a:r>
              <a:rPr lang="ru-RU" dirty="0"/>
              <a:t>для улучшения доступности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85EA8B3-7544-39B7-8500-F3579CBF58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CB4FA73-7954-F486-4E88-B231613F2D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Это интерактивный</a:t>
            </a:r>
            <a:br>
              <a:rPr lang="ru-RU" dirty="0"/>
            </a:br>
            <a:r>
              <a:rPr lang="ru-RU" dirty="0"/>
              <a:t>элемент с ловушкой</a:t>
            </a:r>
            <a:br>
              <a:rPr lang="ru-RU" dirty="0"/>
            </a:br>
            <a:r>
              <a:rPr lang="ru-RU" dirty="0"/>
              <a:t>фокуса и отработкой </a:t>
            </a:r>
            <a:r>
              <a:rPr lang="en-US" dirty="0"/>
              <a:t>ESC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DD84A0F-52AC-4674-A3A2-81C51A2921C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1F8EF7D3-D2EC-6A98-65EB-E55CC9F2ED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Это немодальное окно: фоновая страница доступна, по оверлею не закрывается*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C11CB2FF-6A67-0701-A959-7CEE11B9F9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720A7-AB46-8EA5-5866-185E580DA65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EF88552-DC1A-6B48-FC3C-F9A2462C1B18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57</a:t>
            </a:fld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EFF9233-91A2-694E-9E6B-575D2B660F2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12" y="3178175"/>
            <a:ext cx="9074150" cy="9074150"/>
          </a:xfrm>
          <a:prstGeom prst="roundRect">
            <a:avLst>
              <a:gd name="adj" fmla="val 5034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370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build="p" animBg="1"/>
      <p:bldP spid="12" grpId="0" build="p"/>
      <p:bldP spid="13" grpId="0" build="p" animBg="1"/>
      <p:bldP spid="14" grpId="0" build="p"/>
      <p:bldP spid="15" grpId="0" build="p" animBg="1"/>
      <p:bldP spid="16" grpId="0" build="p"/>
      <p:bldP spid="17" grpId="0" build="p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5229FF1-5DDB-2BF1-1FDD-650AC8FF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поповера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6242218-6CE8-7D2F-EB42-3F0D37C9F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ea typeface="JetBrains Mono" panose="02000009000000000000" pitchFamily="49" charset="0"/>
                <a:cs typeface="JetBrains Mono" panose="02000009000000000000" pitchFamily="49" charset="0"/>
              </a:rPr>
              <a:t>Не имеет семантической нагрузки и заимствует её у родителя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0B326D4-EA15-62B1-4DAC-608FEF308C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978B54DB-E899-884A-B800-45A8A7741F6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В </a:t>
            </a:r>
            <a:r>
              <a:rPr lang="en-US" dirty="0"/>
              <a:t>a11y tree</a:t>
            </a:r>
            <a:r>
              <a:rPr lang="ru-RU" dirty="0"/>
              <a:t> </a:t>
            </a:r>
            <a:r>
              <a:rPr lang="en-US" dirty="0"/>
              <a:t>popover</a:t>
            </a:r>
            <a:br>
              <a:rPr lang="ru-RU" dirty="0"/>
            </a:br>
            <a:r>
              <a:rPr lang="ru-RU" dirty="0"/>
              <a:t>зависит от тегов, которые вы используете в поповере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85EA8B3-7544-39B7-8500-F3579CBF58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CCB4FA73-7954-F486-4E88-B231613F2D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Это интерактивный</a:t>
            </a:r>
            <a:br>
              <a:rPr lang="ru-RU" dirty="0"/>
            </a:br>
            <a:r>
              <a:rPr lang="ru-RU" dirty="0"/>
              <a:t>элемент с ловушкой</a:t>
            </a:r>
            <a:br>
              <a:rPr lang="ru-RU" dirty="0"/>
            </a:br>
            <a:r>
              <a:rPr lang="ru-RU" dirty="0"/>
              <a:t>фокуса и отработкой </a:t>
            </a:r>
            <a:r>
              <a:rPr lang="en-US" dirty="0"/>
              <a:t>ESC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DD84A0F-52AC-4674-A3A2-81C51A2921C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1F8EF7D3-D2EC-6A98-65EB-E55CC9F2ED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Может быть как модальным, так и немодальным окном, но фоновый интерфейс блокируется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C11CB2FF-6A67-0701-A959-7CEE11B9F9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720A7-AB46-8EA5-5866-185E580DA65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EF88552-DC1A-6B48-FC3C-F9A2462C1B18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58</a:t>
            </a:fld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EFF9233-91A2-694E-9E6B-575D2B660F2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12" y="3178175"/>
            <a:ext cx="9074150" cy="9074150"/>
          </a:xfrm>
          <a:prstGeom prst="roundRect">
            <a:avLst>
              <a:gd name="adj" fmla="val 5034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4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build="p" animBg="1"/>
      <p:bldP spid="12" grpId="0" build="p"/>
      <p:bldP spid="13" grpId="0" build="p" animBg="1"/>
      <p:bldP spid="14" grpId="0" build="p"/>
      <p:bldP spid="15" grpId="0" build="p" animBg="1"/>
      <p:bldP spid="16" grpId="0" build="p"/>
      <p:bldP spid="17" grpId="0" build="p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18E5F48-9C68-33F7-D413-E3729A03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мы узнали?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09FBF2D-E976-4C2C-14D7-2C88CFC56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Подведём итоги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9BE3DE4-7CCE-8666-DDA3-3E42CAB5F5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ru-RU" dirty="0"/>
              <a:t>7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C5D3FF-712F-D29E-E7CD-07D4050C29D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67339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4DC54D-CFB3-8048-B6C4-F2B6B9206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67"/>
          <a:stretch/>
        </p:blipFill>
        <p:spPr>
          <a:xfrm>
            <a:off x="914399" y="914398"/>
            <a:ext cx="22827343" cy="11887202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3175">
            <a:solidFill>
              <a:schemeClr val="tx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792B59-7357-DB4B-95A9-9A1E68BDE10A}"/>
              </a:ext>
            </a:extLst>
          </p:cNvPr>
          <p:cNvSpPr txBox="1"/>
          <p:nvPr/>
        </p:nvSpPr>
        <p:spPr>
          <a:xfrm rot="16200000">
            <a:off x="18194676" y="6673332"/>
            <a:ext cx="1188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Главная Яндекса</a:t>
            </a:r>
          </a:p>
        </p:txBody>
      </p:sp>
    </p:spTree>
    <p:extLst>
      <p:ext uri="{BB962C8B-B14F-4D97-AF65-F5344CB8AC3E}">
        <p14:creationId xmlns:p14="http://schemas.microsoft.com/office/powerpoint/2010/main" val="174365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4961258C-6B5A-7E48-DAF5-310A042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14400"/>
            <a:ext cx="21093112" cy="2263775"/>
          </a:xfrm>
        </p:spPr>
        <p:txBody>
          <a:bodyPr/>
          <a:lstStyle/>
          <a:p>
            <a:r>
              <a:rPr lang="ru-RU" dirty="0"/>
              <a:t>Подведём итоги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D283851-7497-D589-A209-678D61E59A75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" b="44"/>
          <a:stretch/>
        </p:blipFill>
        <p:spPr>
          <a:xfrm>
            <a:off x="933855" y="4041353"/>
            <a:ext cx="2318476" cy="2318476"/>
          </a:xfr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506C0CDC-1818-9F2F-1B73-0EC40053D3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3855" y="6825724"/>
            <a:ext cx="5753099" cy="4549412"/>
          </a:xfrm>
        </p:spPr>
        <p:txBody>
          <a:bodyPr/>
          <a:lstStyle/>
          <a:p>
            <a:pPr lvl="1"/>
            <a:r>
              <a:rPr lang="en-US" dirty="0"/>
              <a:t>HTML </a:t>
            </a:r>
            <a:r>
              <a:rPr lang="ru-RU" dirty="0"/>
              <a:t>развивается</a:t>
            </a:r>
          </a:p>
          <a:p>
            <a:r>
              <a:rPr lang="en-US" dirty="0"/>
              <a:t>HTML </a:t>
            </a:r>
            <a:r>
              <a:rPr lang="ru-RU" dirty="0"/>
              <a:t>забирает на себя часть работы с </a:t>
            </a:r>
            <a:r>
              <a:rPr lang="en-US" dirty="0"/>
              <a:t>JavaScript</a:t>
            </a:r>
            <a:r>
              <a:rPr lang="ru-RU" dirty="0"/>
              <a:t>, и </a:t>
            </a:r>
            <a:r>
              <a:rPr lang="ru-RU" dirty="0" err="1"/>
              <a:t>поповеры</a:t>
            </a:r>
            <a:r>
              <a:rPr lang="ru-RU" dirty="0"/>
              <a:t> для маленьких проектов уже можно делать быстрее и проще</a:t>
            </a:r>
          </a:p>
          <a:p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9435DB-FD46-3300-E022-A93A1799093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140992-B16F-8655-060A-EBD05CCA2C3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9320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4961258C-6B5A-7E48-DAF5-310A0426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Подведём итоги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506C0CDC-1818-9F2F-1B73-0EC40053D3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3855" y="6825724"/>
            <a:ext cx="5753099" cy="4549412"/>
          </a:xfrm>
        </p:spPr>
        <p:txBody>
          <a:bodyPr/>
          <a:lstStyle/>
          <a:p>
            <a:pPr lvl="1"/>
            <a:r>
              <a:rPr lang="en-US" dirty="0"/>
              <a:t>HTML </a:t>
            </a:r>
            <a:r>
              <a:rPr lang="ru-RU" dirty="0"/>
              <a:t>развивается</a:t>
            </a:r>
          </a:p>
          <a:p>
            <a:r>
              <a:rPr lang="en-US" dirty="0"/>
              <a:t>HTML </a:t>
            </a:r>
            <a:r>
              <a:rPr lang="ru-RU" dirty="0"/>
              <a:t>забирает на себя часть работы с </a:t>
            </a:r>
            <a:r>
              <a:rPr lang="en-US" dirty="0"/>
              <a:t>JavaScript</a:t>
            </a:r>
            <a:r>
              <a:rPr lang="ru-RU" dirty="0"/>
              <a:t>, и </a:t>
            </a:r>
            <a:r>
              <a:rPr lang="ru-RU" dirty="0" err="1"/>
              <a:t>поповеры</a:t>
            </a:r>
            <a:r>
              <a:rPr lang="ru-RU" dirty="0"/>
              <a:t> для маленьких проектов уже можно делать быстрее и проще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02B9B6C2-61E7-198A-898A-EDDE3BF7CB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583614" y="6825724"/>
            <a:ext cx="6408736" cy="4549412"/>
          </a:xfrm>
        </p:spPr>
        <p:txBody>
          <a:bodyPr/>
          <a:lstStyle/>
          <a:p>
            <a:pPr lvl="1"/>
            <a:r>
              <a:rPr lang="en-US" dirty="0"/>
              <a:t>Popover API</a:t>
            </a:r>
            <a:endParaRPr lang="ru-RU" dirty="0"/>
          </a:p>
          <a:p>
            <a:r>
              <a:rPr lang="ru-RU" dirty="0"/>
              <a:t>Разобрались, чем крут </a:t>
            </a:r>
            <a:r>
              <a:rPr lang="en-US" dirty="0"/>
              <a:t>Popover API </a:t>
            </a:r>
            <a:r>
              <a:rPr lang="ru-RU" dirty="0"/>
              <a:t>и чем различаются основные типы всплывающих окон</a:t>
            </a:r>
          </a:p>
          <a:p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9435DB-FD46-3300-E022-A93A1799093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140992-B16F-8655-060A-EBD05CCA2C3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61</a:t>
            </a:fld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B7DCB7-6B92-0344-8A49-BC058A79536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" b="44"/>
          <a:stretch/>
        </p:blipFill>
        <p:spPr>
          <a:xfrm>
            <a:off x="940324" y="4024838"/>
            <a:ext cx="2334991" cy="2334991"/>
          </a:xfrm>
          <a:prstGeom prst="rect">
            <a:avLst/>
          </a:prstGeom>
          <a:noFill/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5A72BBB-3E86-CF47-8D27-2C06590134A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634110" y="4041353"/>
            <a:ext cx="2318476" cy="2318476"/>
          </a:xfrm>
        </p:spPr>
      </p:pic>
    </p:spTree>
    <p:extLst>
      <p:ext uri="{BB962C8B-B14F-4D97-AF65-F5344CB8AC3E}">
        <p14:creationId xmlns:p14="http://schemas.microsoft.com/office/powerpoint/2010/main" val="1110006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4961258C-6B5A-7E48-DAF5-310A0426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Подведём итоги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506C0CDC-1818-9F2F-1B73-0EC40053D3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3855" y="6825724"/>
            <a:ext cx="5753099" cy="4549412"/>
          </a:xfrm>
        </p:spPr>
        <p:txBody>
          <a:bodyPr/>
          <a:lstStyle/>
          <a:p>
            <a:pPr lvl="1"/>
            <a:r>
              <a:rPr lang="en-US" dirty="0"/>
              <a:t>HTML </a:t>
            </a:r>
            <a:r>
              <a:rPr lang="ru-RU" dirty="0"/>
              <a:t>развивается</a:t>
            </a:r>
          </a:p>
          <a:p>
            <a:r>
              <a:rPr lang="en-US" dirty="0"/>
              <a:t>HTML </a:t>
            </a:r>
            <a:r>
              <a:rPr lang="ru-RU" dirty="0"/>
              <a:t>забирает на себя часть работы с </a:t>
            </a:r>
            <a:r>
              <a:rPr lang="en-US" dirty="0"/>
              <a:t>JavaScript</a:t>
            </a:r>
            <a:r>
              <a:rPr lang="ru-RU" dirty="0"/>
              <a:t>, и </a:t>
            </a:r>
            <a:r>
              <a:rPr lang="ru-RU" dirty="0" err="1"/>
              <a:t>поповеры</a:t>
            </a:r>
            <a:r>
              <a:rPr lang="ru-RU" dirty="0"/>
              <a:t> для маленьких проектов уже можно делать быстрее и проще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02B9B6C2-61E7-198A-898A-EDDE3BF7CB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583614" y="6825724"/>
            <a:ext cx="6408736" cy="4549412"/>
          </a:xfrm>
        </p:spPr>
        <p:txBody>
          <a:bodyPr/>
          <a:lstStyle/>
          <a:p>
            <a:pPr lvl="1"/>
            <a:r>
              <a:rPr lang="en-US" dirty="0"/>
              <a:t>Popover API</a:t>
            </a:r>
            <a:endParaRPr lang="ru-RU" dirty="0"/>
          </a:p>
          <a:p>
            <a:r>
              <a:rPr lang="ru-RU" dirty="0"/>
              <a:t>Разобрались, чем крут </a:t>
            </a:r>
            <a:r>
              <a:rPr lang="en-US" dirty="0"/>
              <a:t>Popover API </a:t>
            </a:r>
            <a:r>
              <a:rPr lang="ru-RU" dirty="0"/>
              <a:t>и чем различаются основные типы всплывающих окон</a:t>
            </a:r>
          </a:p>
          <a:p>
            <a:endParaRPr lang="ru-RU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EBABE021-BBD5-E93C-B701-0828AAEC8ED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6254414" y="6825724"/>
            <a:ext cx="5753099" cy="4549412"/>
          </a:xfrm>
        </p:spPr>
        <p:txBody>
          <a:bodyPr/>
          <a:lstStyle/>
          <a:p>
            <a:pPr lvl="1"/>
            <a:r>
              <a:rPr lang="ru-RU" dirty="0"/>
              <a:t>Ещё не время</a:t>
            </a:r>
          </a:p>
          <a:p>
            <a:r>
              <a:rPr lang="ru-RU" dirty="0"/>
              <a:t>Несмотря на хорошую поддержку современных браузеров, поповер требует поддержки со стороны фреймворков и библиотек</a:t>
            </a:r>
          </a:p>
          <a:p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9435DB-FD46-3300-E022-A93A1799093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140992-B16F-8655-060A-EBD05CCA2C3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62</a:t>
            </a:fld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B7DCB7-6B92-0344-8A49-BC058A79536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" b="44"/>
          <a:stretch/>
        </p:blipFill>
        <p:spPr>
          <a:xfrm>
            <a:off x="940324" y="4024838"/>
            <a:ext cx="2334991" cy="2334991"/>
          </a:xfrm>
          <a:prstGeom prst="rect">
            <a:avLst/>
          </a:prstGeom>
          <a:noFill/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6F61DF-E8A1-BD4C-A556-9D01EE0246F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304910" y="4041353"/>
            <a:ext cx="2318476" cy="2318476"/>
          </a:xfrm>
          <a:prstGeom prst="roundRect">
            <a:avLst>
              <a:gd name="adj" fmla="val 0"/>
            </a:avLst>
          </a:prstGeom>
          <a:noFill/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873CEDE-E70B-F54C-8FA5-AF23B309DBF8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34110" y="4041353"/>
            <a:ext cx="2318476" cy="23184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41724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7E097D70-95EE-7219-7F28-A82A33741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Тот, кто не смотрит вперёд, оказывается позади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DA859D3-60FE-11EB-D17B-A4318D746E4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/>
              <a:t>Герберт Уэллс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CDC4589-7611-0744-288D-4FB79B42F6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846E97A-23F1-7329-2BD9-23D6E0F166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9927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859226A-8094-862A-0AEE-72D225CE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Мне помогла Дока, а вам?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077C4EC-6059-44A9-9459-269D5D2D64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Читайте Доку или сделайте свой вклад, наш проект живёт благодаря сообществу.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BCC4AAD-CF8A-CF6A-AFCB-3A159D878A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Наш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B671874-1344-8BA0-29B4-808B3DF0777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Дока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D9BDA9D-B80E-C36A-83F5-1B5849C065A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2ABE48-72A8-3E78-230C-30E47AF7B39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64</a:t>
            </a:fld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97EA48-5EA4-0E48-811F-A407AE468AD2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" r="481"/>
          <a:stretch>
            <a:fillRect/>
          </a:stretch>
        </p:blipFill>
        <p:spPr/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DD64EAD-8D30-964F-A0B9-794CEC09CB31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" r="4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3281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6053474-28E0-F0F9-05A1-EADBF6F3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Спасибо!</a:t>
            </a:r>
            <a:br>
              <a:rPr lang="ru-RU" dirty="0"/>
            </a:b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C71346B-EE9C-4348-27CE-CFDE676771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Если есть желание связаться или почитать длиннопосты, то вот </a:t>
            </a:r>
            <a:r>
              <a:rPr lang="ru-RU" dirty="0" err="1"/>
              <a:t>телеграм</a:t>
            </a:r>
            <a:r>
              <a:rPr lang="ru-RU" dirty="0"/>
              <a:t>-канал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8180D2-EE36-F2A5-0039-41BDD5603F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Егор Левченко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353B18D1-0618-E7CD-6C59-00B4EE3A8A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Разработчик добра,</a:t>
            </a:r>
            <a:br>
              <a:rPr lang="ru-RU" dirty="0"/>
            </a:br>
            <a:r>
              <a:rPr lang="ru-RU" dirty="0"/>
              <a:t>Дока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F14848B-E43F-507C-93B1-29BE011B7B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" dirty="0"/>
              <a:t>@frtvt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CDCBB9-934E-AB95-AF33-14F91880AF4A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ru-RU" dirty="0">
                <a:effectLst/>
              </a:rPr>
              <a:t>/ Я </a:t>
            </a:r>
            <a:r>
              <a:rPr lang="ru-UA" dirty="0">
                <a:effectLst/>
              </a:rPr>
              <a:t>💛 </a:t>
            </a:r>
            <a:r>
              <a:rPr lang="ru-RU" dirty="0" err="1">
                <a:effectLst/>
              </a:rPr>
              <a:t>Фронтенд</a:t>
            </a:r>
            <a:r>
              <a:rPr lang="ru-RU" dirty="0">
                <a:effectLst/>
              </a:rPr>
              <a:t> 2025</a:t>
            </a:r>
            <a:endParaRPr lang="ru-UA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DB70277-FE19-534D-8A88-85509E1EB749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" r="4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361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166A8D-772A-3341-ACE8-83A1699FB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67"/>
          <a:stretch/>
        </p:blipFill>
        <p:spPr>
          <a:xfrm>
            <a:off x="914399" y="914399"/>
            <a:ext cx="22827343" cy="11887201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3175">
            <a:solidFill>
              <a:schemeClr val="tx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D6AFD1-049F-0E4D-A81B-F57DA461C1EF}"/>
              </a:ext>
            </a:extLst>
          </p:cNvPr>
          <p:cNvSpPr txBox="1"/>
          <p:nvPr/>
        </p:nvSpPr>
        <p:spPr>
          <a:xfrm>
            <a:off x="21686520" y="8641080"/>
            <a:ext cx="99578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5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2DFA9-B481-5F41-A3A3-6C5DA97E2FE5}"/>
              </a:ext>
            </a:extLst>
          </p:cNvPr>
          <p:cNvSpPr txBox="1"/>
          <p:nvPr/>
        </p:nvSpPr>
        <p:spPr>
          <a:xfrm>
            <a:off x="2651760" y="1805940"/>
            <a:ext cx="9957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500" dirty="0">
                <a:solidFill>
                  <a:schemeClr val="tx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1196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29E86A-3021-4A53-9B62-2839681FF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67"/>
          <a:stretch/>
        </p:blipFill>
        <p:spPr>
          <a:xfrm>
            <a:off x="914399" y="914399"/>
            <a:ext cx="22827343" cy="11887201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3175">
            <a:solidFill>
              <a:schemeClr val="tx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30094F-EE33-F24B-AA6F-1A8ECDEDB43E}"/>
              </a:ext>
            </a:extLst>
          </p:cNvPr>
          <p:cNvSpPr txBox="1"/>
          <p:nvPr/>
        </p:nvSpPr>
        <p:spPr>
          <a:xfrm>
            <a:off x="2651760" y="1805940"/>
            <a:ext cx="9957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5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4734D-A317-A545-9E31-2534D0AE3830}"/>
              </a:ext>
            </a:extLst>
          </p:cNvPr>
          <p:cNvSpPr txBox="1"/>
          <p:nvPr/>
        </p:nvSpPr>
        <p:spPr>
          <a:xfrm>
            <a:off x="21686520" y="8641080"/>
            <a:ext cx="99578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500" dirty="0">
                <a:solidFill>
                  <a:srgbClr val="FC3F1D"/>
                </a:solidFill>
              </a:rPr>
              <a:t>2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61F1827-59F9-4514-83D8-723B879F6624}"/>
              </a:ext>
            </a:extLst>
          </p:cNvPr>
          <p:cNvSpPr/>
          <p:nvPr/>
        </p:nvSpPr>
        <p:spPr>
          <a:xfrm>
            <a:off x="16761604" y="1224951"/>
            <a:ext cx="6681009" cy="10472468"/>
          </a:xfrm>
          <a:prstGeom prst="roundRect">
            <a:avLst>
              <a:gd name="adj" fmla="val 7543"/>
            </a:avLst>
          </a:prstGeom>
          <a:noFill/>
          <a:ln w="76200">
            <a:solidFill>
              <a:srgbClr val="FC3F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036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BC60F3-5BCE-804A-80B6-11051EA40F9D}"/>
              </a:ext>
            </a:extLst>
          </p:cNvPr>
          <p:cNvSpPr txBox="1"/>
          <p:nvPr/>
        </p:nvSpPr>
        <p:spPr>
          <a:xfrm rot="16200000">
            <a:off x="18189787" y="6673333"/>
            <a:ext cx="1188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chemeClr val="tx2"/>
                </a:solidFill>
              </a:rPr>
              <a:t>Popover API — </a:t>
            </a:r>
            <a:r>
              <a:rPr lang="ru-RU" dirty="0">
                <a:solidFill>
                  <a:schemeClr val="tx2"/>
                </a:solidFill>
              </a:rPr>
              <a:t>Дока</a:t>
            </a:r>
            <a:endParaRPr lang="en" dirty="0">
              <a:solidFill>
                <a:schemeClr val="tx2"/>
              </a:solidFill>
            </a:endParaRPr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C776774-7FAE-43B1-8820-9E8EB20F4D1B}"/>
              </a:ext>
            </a:extLst>
          </p:cNvPr>
          <p:cNvGrpSpPr/>
          <p:nvPr/>
        </p:nvGrpSpPr>
        <p:grpSpPr>
          <a:xfrm>
            <a:off x="4971558" y="1975697"/>
            <a:ext cx="14439295" cy="9764603"/>
            <a:chOff x="5716416" y="1975697"/>
            <a:chExt cx="14439295" cy="9764603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9096E34B-5F7E-4257-BF40-2A8381598A4C}"/>
                </a:ext>
              </a:extLst>
            </p:cNvPr>
            <p:cNvSpPr/>
            <p:nvPr/>
          </p:nvSpPr>
          <p:spPr>
            <a:xfrm>
              <a:off x="5716416" y="1975697"/>
              <a:ext cx="14439295" cy="9764603"/>
            </a:xfrm>
            <a:prstGeom prst="roundRect">
              <a:avLst>
                <a:gd name="adj" fmla="val 7019"/>
              </a:avLst>
            </a:prstGeom>
            <a:noFill/>
            <a:ln w="508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2F94C582-2279-4CCD-8E71-4D27ECEEDE4F}"/>
                </a:ext>
              </a:extLst>
            </p:cNvPr>
            <p:cNvSpPr/>
            <p:nvPr/>
          </p:nvSpPr>
          <p:spPr>
            <a:xfrm>
              <a:off x="11019157" y="2299932"/>
              <a:ext cx="3833813" cy="1357312"/>
            </a:xfrm>
            <a:prstGeom prst="roundRect">
              <a:avLst>
                <a:gd name="adj" fmla="val 33124"/>
              </a:avLst>
            </a:prstGeom>
            <a:noFill/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216000" rIns="90000" bIns="216000" rtlCol="0" anchor="ctr" anchorCtr="0"/>
            <a:lstStyle/>
            <a:p>
              <a:pPr algn="ctr">
                <a:lnSpc>
                  <a:spcPct val="90000"/>
                </a:lnSpc>
              </a:pPr>
              <a:r>
                <a:rPr lang="ru-RU" sz="4000" dirty="0">
                  <a:ln w="0"/>
                  <a:solidFill>
                    <a:schemeClr val="tx2"/>
                  </a:solidFill>
                </a:rPr>
                <a:t>Оверлеи</a:t>
              </a: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3E3A45F2-4EB6-4354-86F4-B1EFDA26CC93}"/>
                </a:ext>
              </a:extLst>
            </p:cNvPr>
            <p:cNvGrpSpPr/>
            <p:nvPr/>
          </p:nvGrpSpPr>
          <p:grpSpPr>
            <a:xfrm>
              <a:off x="6617704" y="3981478"/>
              <a:ext cx="12636719" cy="6961239"/>
              <a:chOff x="6585136" y="3981478"/>
              <a:chExt cx="12636719" cy="6961239"/>
            </a:xfrm>
          </p:grpSpPr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64C85E1F-5D27-4A06-8FE9-CD1657E0A954}"/>
                  </a:ext>
                </a:extLst>
              </p:cNvPr>
              <p:cNvSpPr/>
              <p:nvPr/>
            </p:nvSpPr>
            <p:spPr>
              <a:xfrm>
                <a:off x="6585136" y="3981478"/>
                <a:ext cx="12636719" cy="6961239"/>
              </a:xfrm>
              <a:prstGeom prst="roundRect">
                <a:avLst>
                  <a:gd name="adj" fmla="val 7019"/>
                </a:avLst>
              </a:prstGeom>
              <a:noFill/>
              <a:ln w="508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Rectangle 29">
                <a:extLst>
                  <a:ext uri="{FF2B5EF4-FFF2-40B4-BE49-F238E27FC236}">
                    <a16:creationId xmlns:a16="http://schemas.microsoft.com/office/drawing/2014/main" id="{351ABD2E-266C-4D3B-867E-7DCC52F64E17}"/>
                  </a:ext>
                </a:extLst>
              </p:cNvPr>
              <p:cNvSpPr/>
              <p:nvPr/>
            </p:nvSpPr>
            <p:spPr>
              <a:xfrm>
                <a:off x="10955165" y="4251021"/>
                <a:ext cx="3833813" cy="1357312"/>
              </a:xfrm>
              <a:prstGeom prst="roundRect">
                <a:avLst>
                  <a:gd name="adj" fmla="val 33124"/>
                </a:avLst>
              </a:prstGeom>
              <a:noFill/>
              <a:ln w="1016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216000" rIns="90000" bIns="216000" rtlCol="0" anchor="ctr" anchorCtr="0"/>
              <a:lstStyle/>
              <a:p>
                <a:pPr algn="ctr">
                  <a:lnSpc>
                    <a:spcPct val="90000"/>
                  </a:lnSpc>
                </a:pPr>
                <a:r>
                  <a:rPr lang="ru-RU" sz="4000" dirty="0" err="1">
                    <a:ln w="0"/>
                    <a:solidFill>
                      <a:schemeClr val="tx2"/>
                    </a:solidFill>
                  </a:rPr>
                  <a:t>Попапы</a:t>
                </a:r>
                <a:endParaRPr lang="ru-RU" sz="4000" dirty="0">
                  <a:ln w="0"/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C8AB7D3B-EDB9-4FF5-A8E5-DBCC524519F8}"/>
                  </a:ext>
                </a:extLst>
              </p:cNvPr>
              <p:cNvGrpSpPr/>
              <p:nvPr/>
            </p:nvGrpSpPr>
            <p:grpSpPr>
              <a:xfrm>
                <a:off x="7422189" y="5713686"/>
                <a:ext cx="10899764" cy="4400550"/>
                <a:chOff x="7422189" y="5713686"/>
                <a:chExt cx="10899764" cy="4400550"/>
              </a:xfrm>
            </p:grpSpPr>
            <p:grpSp>
              <p:nvGrpSpPr>
                <p:cNvPr id="3" name="Группа 2">
                  <a:extLst>
                    <a:ext uri="{FF2B5EF4-FFF2-40B4-BE49-F238E27FC236}">
                      <a16:creationId xmlns:a16="http://schemas.microsoft.com/office/drawing/2014/main" id="{9013C14D-76A9-4330-9B6B-5B7D24194922}"/>
                    </a:ext>
                  </a:extLst>
                </p:cNvPr>
                <p:cNvGrpSpPr/>
                <p:nvPr/>
              </p:nvGrpSpPr>
              <p:grpSpPr>
                <a:xfrm>
                  <a:off x="7422189" y="5713686"/>
                  <a:ext cx="5140989" cy="4400550"/>
                  <a:chOff x="4041111" y="3695701"/>
                  <a:chExt cx="5140989" cy="4400550"/>
                </a:xfrm>
              </p:grpSpPr>
              <p:sp>
                <p:nvSpPr>
                  <p:cNvPr id="6" name="Rectangle 29">
                    <a:extLst>
                      <a:ext uri="{FF2B5EF4-FFF2-40B4-BE49-F238E27FC236}">
                        <a16:creationId xmlns:a16="http://schemas.microsoft.com/office/drawing/2014/main" id="{F04F317C-C6AD-4A2F-8DB4-79102BAC59DA}"/>
                      </a:ext>
                    </a:extLst>
                  </p:cNvPr>
                  <p:cNvSpPr/>
                  <p:nvPr/>
                </p:nvSpPr>
                <p:spPr>
                  <a:xfrm>
                    <a:off x="4688689" y="6179343"/>
                    <a:ext cx="3833813" cy="1357312"/>
                  </a:xfrm>
                  <a:prstGeom prst="roundRect">
                    <a:avLst>
                      <a:gd name="adj" fmla="val 33124"/>
                    </a:avLst>
                  </a:prstGeom>
                  <a:solidFill>
                    <a:srgbClr val="595959"/>
                  </a:solidFill>
                  <a:ln w="1016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216000" rIns="90000" bIns="216000" rtlCol="0" anchor="ctr" anchorCtr="0"/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ru-RU" sz="4000" dirty="0" err="1">
                        <a:ln w="0"/>
                        <a:solidFill>
                          <a:schemeClr val="tx2"/>
                        </a:solidFill>
                      </a:rPr>
                      <a:t>Тултипы</a:t>
                    </a:r>
                    <a:endParaRPr lang="ru-RU" sz="4000" dirty="0">
                      <a:ln w="0"/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13" name="Прямоугольник: скругленные углы 12">
                    <a:extLst>
                      <a:ext uri="{FF2B5EF4-FFF2-40B4-BE49-F238E27FC236}">
                        <a16:creationId xmlns:a16="http://schemas.microsoft.com/office/drawing/2014/main" id="{2B442B24-F511-463F-8A3E-84103AD0571B}"/>
                      </a:ext>
                    </a:extLst>
                  </p:cNvPr>
                  <p:cNvSpPr/>
                  <p:nvPr/>
                </p:nvSpPr>
                <p:spPr>
                  <a:xfrm>
                    <a:off x="4041111" y="3695701"/>
                    <a:ext cx="5140989" cy="4400550"/>
                  </a:xfrm>
                  <a:prstGeom prst="roundRect">
                    <a:avLst>
                      <a:gd name="adj" fmla="val 7019"/>
                    </a:avLst>
                  </a:prstGeom>
                  <a:noFill/>
                  <a:ln w="1016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14" name="Rectangle 29">
                    <a:extLst>
                      <a:ext uri="{FF2B5EF4-FFF2-40B4-BE49-F238E27FC236}">
                        <a16:creationId xmlns:a16="http://schemas.microsoft.com/office/drawing/2014/main" id="{6703B148-9309-4CAE-8449-344EE9A80498}"/>
                      </a:ext>
                    </a:extLst>
                  </p:cNvPr>
                  <p:cNvSpPr/>
                  <p:nvPr/>
                </p:nvSpPr>
                <p:spPr>
                  <a:xfrm>
                    <a:off x="4688689" y="4258866"/>
                    <a:ext cx="3833813" cy="1357312"/>
                  </a:xfrm>
                  <a:prstGeom prst="roundRect">
                    <a:avLst>
                      <a:gd name="adj" fmla="val 33124"/>
                    </a:avLst>
                  </a:prstGeom>
                  <a:noFill/>
                  <a:ln w="1016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216000" rIns="90000" bIns="216000" rtlCol="0" anchor="ctr" anchorCtr="0"/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ru-RU" sz="4000" dirty="0" err="1">
                        <a:ln w="0"/>
                        <a:solidFill>
                          <a:schemeClr val="tx2"/>
                        </a:solidFill>
                      </a:rPr>
                      <a:t>Поповеры</a:t>
                    </a:r>
                    <a:endParaRPr lang="ru-RU" sz="4000" dirty="0">
                      <a:ln w="0"/>
                      <a:solidFill>
                        <a:schemeClr val="tx2"/>
                      </a:solidFill>
                    </a:endParaRPr>
                  </a:p>
                </p:txBody>
              </p:sp>
            </p:grpSp>
            <p:grpSp>
              <p:nvGrpSpPr>
                <p:cNvPr id="28" name="Группа 27">
                  <a:extLst>
                    <a:ext uri="{FF2B5EF4-FFF2-40B4-BE49-F238E27FC236}">
                      <a16:creationId xmlns:a16="http://schemas.microsoft.com/office/drawing/2014/main" id="{A1A40FD2-F476-4DDC-B30E-02BC6E421D97}"/>
                    </a:ext>
                  </a:extLst>
                </p:cNvPr>
                <p:cNvGrpSpPr/>
                <p:nvPr/>
              </p:nvGrpSpPr>
              <p:grpSpPr>
                <a:xfrm>
                  <a:off x="13180964" y="5713686"/>
                  <a:ext cx="5140989" cy="4400550"/>
                  <a:chOff x="4041111" y="3695701"/>
                  <a:chExt cx="5140989" cy="4400550"/>
                </a:xfrm>
              </p:grpSpPr>
              <p:sp>
                <p:nvSpPr>
                  <p:cNvPr id="30" name="Прямоугольник: скругленные углы 29">
                    <a:extLst>
                      <a:ext uri="{FF2B5EF4-FFF2-40B4-BE49-F238E27FC236}">
                        <a16:creationId xmlns:a16="http://schemas.microsoft.com/office/drawing/2014/main" id="{599A4C68-CE8C-4875-BF0D-58D68B87862B}"/>
                      </a:ext>
                    </a:extLst>
                  </p:cNvPr>
                  <p:cNvSpPr/>
                  <p:nvPr/>
                </p:nvSpPr>
                <p:spPr>
                  <a:xfrm>
                    <a:off x="4041111" y="3695701"/>
                    <a:ext cx="5140989" cy="4400550"/>
                  </a:xfrm>
                  <a:prstGeom prst="roundRect">
                    <a:avLst>
                      <a:gd name="adj" fmla="val 7019"/>
                    </a:avLst>
                  </a:prstGeom>
                  <a:noFill/>
                  <a:ln w="1016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31" name="Rectangle 29">
                    <a:extLst>
                      <a:ext uri="{FF2B5EF4-FFF2-40B4-BE49-F238E27FC236}">
                        <a16:creationId xmlns:a16="http://schemas.microsoft.com/office/drawing/2014/main" id="{380757C4-F1D4-40A9-99C3-1161321F6200}"/>
                      </a:ext>
                    </a:extLst>
                  </p:cNvPr>
                  <p:cNvSpPr/>
                  <p:nvPr/>
                </p:nvSpPr>
                <p:spPr>
                  <a:xfrm>
                    <a:off x="4688689" y="4258866"/>
                    <a:ext cx="3833813" cy="1357312"/>
                  </a:xfrm>
                  <a:prstGeom prst="roundRect">
                    <a:avLst>
                      <a:gd name="adj" fmla="val 33124"/>
                    </a:avLst>
                  </a:prstGeom>
                  <a:noFill/>
                  <a:ln w="1016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216000" rIns="90000" bIns="216000" rtlCol="0" anchor="ctr" anchorCtr="0"/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ru-RU" sz="4000" dirty="0">
                        <a:ln w="0"/>
                        <a:solidFill>
                          <a:schemeClr val="tx2"/>
                        </a:solidFill>
                      </a:rPr>
                      <a:t>Диалоги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9242878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фронтенд 1">
      <a:dk1>
        <a:srgbClr val="000000"/>
      </a:dk1>
      <a:lt1>
        <a:srgbClr val="1B1B1B"/>
      </a:lt1>
      <a:dk2>
        <a:srgbClr val="FFFFFF"/>
      </a:dk2>
      <a:lt2>
        <a:srgbClr val="ECECEC"/>
      </a:lt2>
      <a:accent1>
        <a:srgbClr val="FED42B"/>
      </a:accent1>
      <a:accent2>
        <a:srgbClr val="FC3F1D"/>
      </a:accent2>
      <a:accent3>
        <a:srgbClr val="0000FE"/>
      </a:accent3>
      <a:accent4>
        <a:srgbClr val="8A00D9"/>
      </a:accent4>
      <a:accent5>
        <a:srgbClr val="2BF52C"/>
      </a:accent5>
      <a:accent6>
        <a:srgbClr val="EFA0EF"/>
      </a:accent6>
      <a:hlink>
        <a:srgbClr val="767676"/>
      </a:hlink>
      <a:folHlink>
        <a:srgbClr val="767676"/>
      </a:folHlink>
    </a:clrScheme>
    <a:fontScheme name="yfd new">
      <a:majorFont>
        <a:latin typeface="YS Display Medium"/>
        <a:ea typeface=""/>
        <a:cs typeface=""/>
      </a:majorFont>
      <a:minorFont>
        <a:latin typeface="YS Text Regular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26528</TotalTime>
  <Words>3518</Words>
  <Application>Microsoft Macintosh PowerPoint</Application>
  <PresentationFormat>Произвольный</PresentationFormat>
  <Paragraphs>506</Paragraphs>
  <Slides>65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3" baseType="lpstr">
      <vt:lpstr>YS Text Bold</vt:lpstr>
      <vt:lpstr>Arial</vt:lpstr>
      <vt:lpstr>Wingdings</vt:lpstr>
      <vt:lpstr>Aptos</vt:lpstr>
      <vt:lpstr>YS Display Medium</vt:lpstr>
      <vt:lpstr>YS Text Regular</vt:lpstr>
      <vt:lpstr>JetBrains Mono</vt:lpstr>
      <vt:lpstr>Тема Office</vt:lpstr>
      <vt:lpstr>Нативные всплывающие окна с Popover API</vt:lpstr>
      <vt:lpstr>Кто я?</vt:lpstr>
      <vt:lpstr>Содержание</vt:lpstr>
      <vt:lpstr>Всплывающие окна </vt:lpstr>
      <vt:lpstr>Всплывающие окна — часть повседневности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должны уметь всплывающие окна</vt:lpstr>
      <vt:lpstr>Что должны уметь всплывающие окна</vt:lpstr>
      <vt:lpstr>Что должны уметь всплывающие окна</vt:lpstr>
      <vt:lpstr>Что должны уметь всплывающие окна</vt:lpstr>
      <vt:lpstr>Главное отличие модального окна от немодального</vt:lpstr>
      <vt:lpstr>Что должны уметь всплывающие окна</vt:lpstr>
      <vt:lpstr>Как мы жили  до Popover API?</vt:lpstr>
      <vt:lpstr>Примеры реализации поповеров</vt:lpstr>
      <vt:lpstr>Примеры реализации поповеров</vt:lpstr>
      <vt:lpstr>Как начать работать без (или почти без) JavaScript</vt:lpstr>
      <vt:lpstr>В HTML Living Standard добавлена поддержка Popover API</vt:lpstr>
      <vt:lpstr>Презентация PowerPoint</vt:lpstr>
      <vt:lpstr>Пишем свой поповер</vt:lpstr>
      <vt:lpstr>Пишем свой поповер</vt:lpstr>
      <vt:lpstr>Разберём атрибуты</vt:lpstr>
      <vt:lpstr>Разберём атрибуты</vt:lpstr>
      <vt:lpstr>Разберём атрибуты</vt:lpstr>
      <vt:lpstr>Модальное vs немодальное</vt:lpstr>
      <vt:lpstr>Модальное vs немодальное</vt:lpstr>
      <vt:lpstr>Диалог, поповер, тултип — а есть ли разница?</vt:lpstr>
      <vt:lpstr>Особенности стилизации попапов и поповеров в частности</vt:lpstr>
      <vt:lpstr>Кастомизация элемента &lt;dialog&gt;</vt:lpstr>
      <vt:lpstr>Кастомизация элемента &lt;dialog&gt;</vt:lpstr>
      <vt:lpstr>Кастомизация элемента &lt;dialog&gt;</vt:lpstr>
      <vt:lpstr>Кастомизация элемента &lt;dialog&gt;</vt:lpstr>
      <vt:lpstr>Кастомизация элемента &lt;dialog&gt;</vt:lpstr>
      <vt:lpstr>Стилизация настоящего поповера</vt:lpstr>
      <vt:lpstr>Стилизация настоящего поповера</vt:lpstr>
      <vt:lpstr>Стилизация тултипа достаточно проста</vt:lpstr>
      <vt:lpstr>Особенности анимации поповеров</vt:lpstr>
      <vt:lpstr>Анимируем поповер: начало анимации</vt:lpstr>
      <vt:lpstr>Анимируем поповер: открытый элемент</vt:lpstr>
      <vt:lpstr>Анимируем поповер: элемент закрывается</vt:lpstr>
      <vt:lpstr>Проблема безопасности Popover API</vt:lpstr>
      <vt:lpstr>Поповер не ограничен размерами окна браузера</vt:lpstr>
      <vt:lpstr>Как использовать  Popover API на практике</vt:lpstr>
      <vt:lpstr>Методы Popover API</vt:lpstr>
      <vt:lpstr>Методы Popover API</vt:lpstr>
      <vt:lpstr>Методы Popover API</vt:lpstr>
      <vt:lpstr>У моих клиентов старые браузеры</vt:lpstr>
      <vt:lpstr>Плюсы</vt:lpstr>
      <vt:lpstr>А теперь обновим React и типы в TypeScript</vt:lpstr>
      <vt:lpstr>Презентация PowerPoint</vt:lpstr>
      <vt:lpstr>Что же мне выбрать?</vt:lpstr>
      <vt:lpstr>Построил DOM, вырасти и дерево. Что такое  Accessibility tree</vt:lpstr>
      <vt:lpstr>Презентация PowerPoint</vt:lpstr>
      <vt:lpstr>Особенности тултипа</vt:lpstr>
      <vt:lpstr>Особенности диалога</vt:lpstr>
      <vt:lpstr>Особенности поповера</vt:lpstr>
      <vt:lpstr>Что же мы узнали?</vt:lpstr>
      <vt:lpstr>Подведём итоги</vt:lpstr>
      <vt:lpstr>Подведём итоги</vt:lpstr>
      <vt:lpstr>Подведём итоги</vt:lpstr>
      <vt:lpstr>Презентация PowerPoint</vt:lpstr>
      <vt:lpstr>Мне помогла Дока, а вам?</vt:lpstr>
      <vt:lpstr>Спасибо!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Нативные поповеры с Popover API</dc:title>
  <dc:creator>Tatiana Nichiporuk</dc:creator>
  <cp:lastModifiedBy>Microsoft Office User</cp:lastModifiedBy>
  <cp:revision>269</cp:revision>
  <cp:lastPrinted>2025-01-28T15:55:02Z</cp:lastPrinted>
  <dcterms:created xsi:type="dcterms:W3CDTF">2024-10-02T10:23:05Z</dcterms:created>
  <dcterms:modified xsi:type="dcterms:W3CDTF">2025-02-11T15:30:03Z</dcterms:modified>
</cp:coreProperties>
</file>